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3F12"/>
    <a:srgbClr val="DA5800"/>
    <a:srgbClr val="FF6600"/>
    <a:srgbClr val="FFFFFF"/>
    <a:srgbClr val="99FF66"/>
    <a:srgbClr val="66FFFF"/>
    <a:srgbClr val="6699FF"/>
    <a:srgbClr val="FF99CC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3" d="100"/>
          <a:sy n="73" d="100"/>
        </p:scale>
        <p:origin x="13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B22D-5197-40C0-9EE6-3272A776D4EE}" type="datetimeFigureOut">
              <a:rPr kumimoji="1" lang="ja-JP" altLang="en-US" smtClean="0"/>
              <a:t>2021/1/25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999F3-799C-434F-956C-3D29D27809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7432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B22D-5197-40C0-9EE6-3272A776D4EE}" type="datetimeFigureOut">
              <a:rPr kumimoji="1" lang="ja-JP" altLang="en-US" smtClean="0"/>
              <a:t>2021/1/25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999F3-799C-434F-956C-3D29D27809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196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B22D-5197-40C0-9EE6-3272A776D4EE}" type="datetimeFigureOut">
              <a:rPr kumimoji="1" lang="ja-JP" altLang="en-US" smtClean="0"/>
              <a:t>2021/1/25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999F3-799C-434F-956C-3D29D27809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7738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B22D-5197-40C0-9EE6-3272A776D4EE}" type="datetimeFigureOut">
              <a:rPr kumimoji="1" lang="ja-JP" altLang="en-US" smtClean="0"/>
              <a:t>2021/1/25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999F3-799C-434F-956C-3D29D27809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2923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B22D-5197-40C0-9EE6-3272A776D4EE}" type="datetimeFigureOut">
              <a:rPr kumimoji="1" lang="ja-JP" altLang="en-US" smtClean="0"/>
              <a:t>2021/1/25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999F3-799C-434F-956C-3D29D27809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0103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B22D-5197-40C0-9EE6-3272A776D4EE}" type="datetimeFigureOut">
              <a:rPr kumimoji="1" lang="ja-JP" altLang="en-US" smtClean="0"/>
              <a:t>2021/1/25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999F3-799C-434F-956C-3D29D27809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3091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B22D-5197-40C0-9EE6-3272A776D4EE}" type="datetimeFigureOut">
              <a:rPr kumimoji="1" lang="ja-JP" altLang="en-US" smtClean="0"/>
              <a:t>2021/1/25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999F3-799C-434F-956C-3D29D27809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8852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B22D-5197-40C0-9EE6-3272A776D4EE}" type="datetimeFigureOut">
              <a:rPr kumimoji="1" lang="ja-JP" altLang="en-US" smtClean="0"/>
              <a:t>2021/1/25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999F3-799C-434F-956C-3D29D27809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0818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B22D-5197-40C0-9EE6-3272A776D4EE}" type="datetimeFigureOut">
              <a:rPr kumimoji="1" lang="ja-JP" altLang="en-US" smtClean="0"/>
              <a:t>2021/1/25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999F3-799C-434F-956C-3D29D27809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4470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B22D-5197-40C0-9EE6-3272A776D4EE}" type="datetimeFigureOut">
              <a:rPr kumimoji="1" lang="ja-JP" altLang="en-US" smtClean="0"/>
              <a:t>2021/1/25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999F3-799C-434F-956C-3D29D27809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216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B22D-5197-40C0-9EE6-3272A776D4EE}" type="datetimeFigureOut">
              <a:rPr kumimoji="1" lang="ja-JP" altLang="en-US" smtClean="0"/>
              <a:t>2021/1/25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999F3-799C-434F-956C-3D29D27809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0187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1B22D-5197-40C0-9EE6-3272A776D4EE}" type="datetimeFigureOut">
              <a:rPr kumimoji="1" lang="ja-JP" altLang="en-US" smtClean="0"/>
              <a:t>2021/1/25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999F3-799C-434F-956C-3D29D27809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7934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18" Type="http://schemas.openxmlformats.org/officeDocument/2006/relationships/image" Target="../media/image16.png"/><Relationship Id="rId3" Type="http://schemas.openxmlformats.org/officeDocument/2006/relationships/image" Target="../media/image2.jpeg"/><Relationship Id="rId21" Type="http://schemas.openxmlformats.org/officeDocument/2006/relationships/image" Target="../media/image19.jpe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17" Type="http://schemas.microsoft.com/office/2007/relationships/hdphoto" Target="../media/hdphoto1.wdp"/><Relationship Id="rId2" Type="http://schemas.openxmlformats.org/officeDocument/2006/relationships/image" Target="../media/image1.jpeg"/><Relationship Id="rId16" Type="http://schemas.openxmlformats.org/officeDocument/2006/relationships/image" Target="../media/image15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24" Type="http://schemas.openxmlformats.org/officeDocument/2006/relationships/image" Target="../media/image22.jpeg"/><Relationship Id="rId5" Type="http://schemas.openxmlformats.org/officeDocument/2006/relationships/image" Target="../media/image4.jpeg"/><Relationship Id="rId15" Type="http://schemas.openxmlformats.org/officeDocument/2006/relationships/image" Target="../media/image14.png"/><Relationship Id="rId23" Type="http://schemas.openxmlformats.org/officeDocument/2006/relationships/image" Target="../media/image21.jpeg"/><Relationship Id="rId10" Type="http://schemas.openxmlformats.org/officeDocument/2006/relationships/image" Target="../media/image9.png"/><Relationship Id="rId19" Type="http://schemas.openxmlformats.org/officeDocument/2006/relationships/image" Target="../media/image17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juav.org/safety_standard/certification_status.html" TargetMode="External"/><Relationship Id="rId13" Type="http://schemas.openxmlformats.org/officeDocument/2006/relationships/image" Target="../media/image27.jpeg"/><Relationship Id="rId3" Type="http://schemas.openxmlformats.org/officeDocument/2006/relationships/image" Target="../media/image23.jpeg"/><Relationship Id="rId7" Type="http://schemas.openxmlformats.org/officeDocument/2006/relationships/image" Target="../media/image24.jpeg"/><Relationship Id="rId12" Type="http://schemas.openxmlformats.org/officeDocument/2006/relationships/hyperlink" Target="https://www.ga-asi.com/ga-asi-kicks-off-seaguardian-validation-flights-in-japan" TargetMode="External"/><Relationship Id="rId2" Type="http://schemas.openxmlformats.org/officeDocument/2006/relationships/hyperlink" Target="https://www.cfd.co.jp/product/rov/fifish_v6s/" TargetMode="External"/><Relationship Id="rId16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furo.org/ja/robot/quince/120130.html" TargetMode="External"/><Relationship Id="rId11" Type="http://schemas.openxmlformats.org/officeDocument/2006/relationships/image" Target="../media/image26.jpeg"/><Relationship Id="rId5" Type="http://schemas.openxmlformats.org/officeDocument/2006/relationships/image" Target="../media/image5.jpeg"/><Relationship Id="rId15" Type="http://schemas.openxmlformats.org/officeDocument/2006/relationships/image" Target="../media/image20.jpeg"/><Relationship Id="rId10" Type="http://schemas.openxmlformats.org/officeDocument/2006/relationships/hyperlink" Target="https://www.waseda.jp/top/news/23782" TargetMode="External"/><Relationship Id="rId4" Type="http://schemas.openxmlformats.org/officeDocument/2006/relationships/hyperlink" Target="https://tokouav.jp/product/tsv%E3%83%BCrq1/" TargetMode="External"/><Relationship Id="rId9" Type="http://schemas.openxmlformats.org/officeDocument/2006/relationships/image" Target="../media/image25.jpeg"/><Relationship Id="rId14" Type="http://schemas.openxmlformats.org/officeDocument/2006/relationships/hyperlink" Target="https://www.obayashi.co.jp/solution_technology/detail/tech_d101.html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juav.org/safety_standard/certification_status.html" TargetMode="External"/><Relationship Id="rId13" Type="http://schemas.openxmlformats.org/officeDocument/2006/relationships/image" Target="../media/image27.jpeg"/><Relationship Id="rId3" Type="http://schemas.openxmlformats.org/officeDocument/2006/relationships/image" Target="../media/image23.jpeg"/><Relationship Id="rId7" Type="http://schemas.openxmlformats.org/officeDocument/2006/relationships/image" Target="../media/image24.jpeg"/><Relationship Id="rId12" Type="http://schemas.openxmlformats.org/officeDocument/2006/relationships/hyperlink" Target="https://www.ga-asi.com/ga-asi-kicks-off-seaguardian-validation-flights-in-japan" TargetMode="External"/><Relationship Id="rId2" Type="http://schemas.openxmlformats.org/officeDocument/2006/relationships/hyperlink" Target="https://www.cfd.co.jp/product/rov/fifish_v6s/" TargetMode="External"/><Relationship Id="rId16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furo.org/ja/robot/quince/120130.html" TargetMode="External"/><Relationship Id="rId11" Type="http://schemas.openxmlformats.org/officeDocument/2006/relationships/image" Target="../media/image26.jpeg"/><Relationship Id="rId5" Type="http://schemas.openxmlformats.org/officeDocument/2006/relationships/image" Target="../media/image5.jpeg"/><Relationship Id="rId15" Type="http://schemas.openxmlformats.org/officeDocument/2006/relationships/image" Target="../media/image20.jpeg"/><Relationship Id="rId10" Type="http://schemas.openxmlformats.org/officeDocument/2006/relationships/hyperlink" Target="https://www.waseda.jp/top/news/23782" TargetMode="External"/><Relationship Id="rId4" Type="http://schemas.openxmlformats.org/officeDocument/2006/relationships/hyperlink" Target="https://tokouav.jp/product/tsv%E3%83%BCrq1/" TargetMode="External"/><Relationship Id="rId9" Type="http://schemas.openxmlformats.org/officeDocument/2006/relationships/image" Target="../media/image25.jpeg"/><Relationship Id="rId14" Type="http://schemas.openxmlformats.org/officeDocument/2006/relationships/hyperlink" Target="https://www.obayashi.co.jp/solution_technology/detail/tech_d101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グループ化 42"/>
          <p:cNvGrpSpPr/>
          <p:nvPr/>
        </p:nvGrpSpPr>
        <p:grpSpPr>
          <a:xfrm>
            <a:off x="117566" y="570628"/>
            <a:ext cx="8805295" cy="6143681"/>
            <a:chOff x="117566" y="570628"/>
            <a:chExt cx="8805295" cy="6143681"/>
          </a:xfrm>
        </p:grpSpPr>
        <p:grpSp>
          <p:nvGrpSpPr>
            <p:cNvPr id="11" name="グループ化 10"/>
            <p:cNvGrpSpPr/>
            <p:nvPr/>
          </p:nvGrpSpPr>
          <p:grpSpPr>
            <a:xfrm>
              <a:off x="210640" y="570628"/>
              <a:ext cx="8558217" cy="6143681"/>
              <a:chOff x="171451" y="831888"/>
              <a:chExt cx="8558217" cy="5120183"/>
            </a:xfrm>
          </p:grpSpPr>
          <p:sp>
            <p:nvSpPr>
              <p:cNvPr id="12" name="フローチャート: 他ページ結合子 4"/>
              <p:cNvSpPr/>
              <p:nvPr/>
            </p:nvSpPr>
            <p:spPr>
              <a:xfrm rot="16200000">
                <a:off x="5060424" y="2281806"/>
                <a:ext cx="5119161" cy="2219326"/>
              </a:xfrm>
              <a:custGeom>
                <a:avLst/>
                <a:gdLst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10000 w 10000"/>
                  <a:gd name="connsiteY2" fmla="*/ 8000 h 10000"/>
                  <a:gd name="connsiteX3" fmla="*/ 5000 w 10000"/>
                  <a:gd name="connsiteY3" fmla="*/ 10000 h 10000"/>
                  <a:gd name="connsiteX4" fmla="*/ 0 w 10000"/>
                  <a:gd name="connsiteY4" fmla="*/ 8000 h 10000"/>
                  <a:gd name="connsiteX5" fmla="*/ 0 w 10000"/>
                  <a:gd name="connsiteY5" fmla="*/ 0 h 10000"/>
                  <a:gd name="connsiteX0" fmla="*/ 0 w 10019"/>
                  <a:gd name="connsiteY0" fmla="*/ 0 h 10000"/>
                  <a:gd name="connsiteX1" fmla="*/ 10000 w 10019"/>
                  <a:gd name="connsiteY1" fmla="*/ 0 h 10000"/>
                  <a:gd name="connsiteX2" fmla="*/ 10019 w 10019"/>
                  <a:gd name="connsiteY2" fmla="*/ 8591 h 10000"/>
                  <a:gd name="connsiteX3" fmla="*/ 5000 w 10019"/>
                  <a:gd name="connsiteY3" fmla="*/ 10000 h 10000"/>
                  <a:gd name="connsiteX4" fmla="*/ 0 w 10019"/>
                  <a:gd name="connsiteY4" fmla="*/ 8000 h 10000"/>
                  <a:gd name="connsiteX5" fmla="*/ 0 w 10019"/>
                  <a:gd name="connsiteY5" fmla="*/ 0 h 10000"/>
                  <a:gd name="connsiteX0" fmla="*/ 0 w 10019"/>
                  <a:gd name="connsiteY0" fmla="*/ 0 h 10000"/>
                  <a:gd name="connsiteX1" fmla="*/ 10000 w 10019"/>
                  <a:gd name="connsiteY1" fmla="*/ 0 h 10000"/>
                  <a:gd name="connsiteX2" fmla="*/ 10019 w 10019"/>
                  <a:gd name="connsiteY2" fmla="*/ 8591 h 10000"/>
                  <a:gd name="connsiteX3" fmla="*/ 5000 w 10019"/>
                  <a:gd name="connsiteY3" fmla="*/ 10000 h 10000"/>
                  <a:gd name="connsiteX4" fmla="*/ 37 w 10019"/>
                  <a:gd name="connsiteY4" fmla="*/ 8376 h 10000"/>
                  <a:gd name="connsiteX5" fmla="*/ 0 w 10019"/>
                  <a:gd name="connsiteY5" fmla="*/ 0 h 10000"/>
                  <a:gd name="connsiteX0" fmla="*/ 0 w 10019"/>
                  <a:gd name="connsiteY0" fmla="*/ 0 h 10000"/>
                  <a:gd name="connsiteX1" fmla="*/ 10000 w 10019"/>
                  <a:gd name="connsiteY1" fmla="*/ 0 h 10000"/>
                  <a:gd name="connsiteX2" fmla="*/ 10019 w 10019"/>
                  <a:gd name="connsiteY2" fmla="*/ 8591 h 10000"/>
                  <a:gd name="connsiteX3" fmla="*/ 5000 w 10019"/>
                  <a:gd name="connsiteY3" fmla="*/ 10000 h 10000"/>
                  <a:gd name="connsiteX4" fmla="*/ 56 w 10019"/>
                  <a:gd name="connsiteY4" fmla="*/ 8699 h 10000"/>
                  <a:gd name="connsiteX5" fmla="*/ 0 w 10019"/>
                  <a:gd name="connsiteY5" fmla="*/ 0 h 10000"/>
                  <a:gd name="connsiteX0" fmla="*/ 0 w 10001"/>
                  <a:gd name="connsiteY0" fmla="*/ 0 h 10000"/>
                  <a:gd name="connsiteX1" fmla="*/ 10000 w 10001"/>
                  <a:gd name="connsiteY1" fmla="*/ 0 h 10000"/>
                  <a:gd name="connsiteX2" fmla="*/ 10000 w 10001"/>
                  <a:gd name="connsiteY2" fmla="*/ 8763 h 10000"/>
                  <a:gd name="connsiteX3" fmla="*/ 5000 w 10001"/>
                  <a:gd name="connsiteY3" fmla="*/ 10000 h 10000"/>
                  <a:gd name="connsiteX4" fmla="*/ 56 w 10001"/>
                  <a:gd name="connsiteY4" fmla="*/ 8699 h 10000"/>
                  <a:gd name="connsiteX5" fmla="*/ 0 w 10001"/>
                  <a:gd name="connsiteY5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9981 w 10000"/>
                  <a:gd name="connsiteY2" fmla="*/ 8634 h 10000"/>
                  <a:gd name="connsiteX3" fmla="*/ 5000 w 10000"/>
                  <a:gd name="connsiteY3" fmla="*/ 10000 h 10000"/>
                  <a:gd name="connsiteX4" fmla="*/ 56 w 10000"/>
                  <a:gd name="connsiteY4" fmla="*/ 8699 h 10000"/>
                  <a:gd name="connsiteX5" fmla="*/ 0 w 10000"/>
                  <a:gd name="connsiteY5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9944 w 10000"/>
                  <a:gd name="connsiteY2" fmla="*/ 8806 h 10000"/>
                  <a:gd name="connsiteX3" fmla="*/ 5000 w 10000"/>
                  <a:gd name="connsiteY3" fmla="*/ 10000 h 10000"/>
                  <a:gd name="connsiteX4" fmla="*/ 56 w 10000"/>
                  <a:gd name="connsiteY4" fmla="*/ 8699 h 10000"/>
                  <a:gd name="connsiteX5" fmla="*/ 0 w 10000"/>
                  <a:gd name="connsiteY5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9963 w 10000"/>
                  <a:gd name="connsiteY2" fmla="*/ 8720 h 10000"/>
                  <a:gd name="connsiteX3" fmla="*/ 5000 w 10000"/>
                  <a:gd name="connsiteY3" fmla="*/ 10000 h 10000"/>
                  <a:gd name="connsiteX4" fmla="*/ 56 w 10000"/>
                  <a:gd name="connsiteY4" fmla="*/ 8699 h 10000"/>
                  <a:gd name="connsiteX5" fmla="*/ 0 w 10000"/>
                  <a:gd name="connsiteY5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9963 w 10000"/>
                  <a:gd name="connsiteY2" fmla="*/ 8763 h 10000"/>
                  <a:gd name="connsiteX3" fmla="*/ 5000 w 10000"/>
                  <a:gd name="connsiteY3" fmla="*/ 10000 h 10000"/>
                  <a:gd name="connsiteX4" fmla="*/ 56 w 10000"/>
                  <a:gd name="connsiteY4" fmla="*/ 8699 h 10000"/>
                  <a:gd name="connsiteX5" fmla="*/ 0 w 10000"/>
                  <a:gd name="connsiteY5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9963 w 10000"/>
                  <a:gd name="connsiteY2" fmla="*/ 8806 h 10000"/>
                  <a:gd name="connsiteX3" fmla="*/ 5000 w 10000"/>
                  <a:gd name="connsiteY3" fmla="*/ 10000 h 10000"/>
                  <a:gd name="connsiteX4" fmla="*/ 56 w 10000"/>
                  <a:gd name="connsiteY4" fmla="*/ 8699 h 10000"/>
                  <a:gd name="connsiteX5" fmla="*/ 0 w 10000"/>
                  <a:gd name="connsiteY5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9982 w 10000"/>
                  <a:gd name="connsiteY2" fmla="*/ 8806 h 10000"/>
                  <a:gd name="connsiteX3" fmla="*/ 5000 w 10000"/>
                  <a:gd name="connsiteY3" fmla="*/ 10000 h 10000"/>
                  <a:gd name="connsiteX4" fmla="*/ 56 w 10000"/>
                  <a:gd name="connsiteY4" fmla="*/ 8699 h 10000"/>
                  <a:gd name="connsiteX5" fmla="*/ 0 w 10000"/>
                  <a:gd name="connsiteY5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9982 w 10000"/>
                  <a:gd name="connsiteY2" fmla="*/ 8806 h 10000"/>
                  <a:gd name="connsiteX3" fmla="*/ 5000 w 10000"/>
                  <a:gd name="connsiteY3" fmla="*/ 10000 h 10000"/>
                  <a:gd name="connsiteX4" fmla="*/ 19 w 10000"/>
                  <a:gd name="connsiteY4" fmla="*/ 8699 h 10000"/>
                  <a:gd name="connsiteX5" fmla="*/ 0 w 10000"/>
                  <a:gd name="connsiteY5" fmla="*/ 0 h 10000"/>
                  <a:gd name="connsiteX0" fmla="*/ 0 w 10019"/>
                  <a:gd name="connsiteY0" fmla="*/ 0 h 10000"/>
                  <a:gd name="connsiteX1" fmla="*/ 10000 w 10019"/>
                  <a:gd name="connsiteY1" fmla="*/ 0 h 10000"/>
                  <a:gd name="connsiteX2" fmla="*/ 10019 w 10019"/>
                  <a:gd name="connsiteY2" fmla="*/ 8763 h 10000"/>
                  <a:gd name="connsiteX3" fmla="*/ 5000 w 10019"/>
                  <a:gd name="connsiteY3" fmla="*/ 10000 h 10000"/>
                  <a:gd name="connsiteX4" fmla="*/ 19 w 10019"/>
                  <a:gd name="connsiteY4" fmla="*/ 8699 h 10000"/>
                  <a:gd name="connsiteX5" fmla="*/ 0 w 10019"/>
                  <a:gd name="connsiteY5" fmla="*/ 0 h 10000"/>
                  <a:gd name="connsiteX0" fmla="*/ 2 w 10021"/>
                  <a:gd name="connsiteY0" fmla="*/ 0 h 10000"/>
                  <a:gd name="connsiteX1" fmla="*/ 10002 w 10021"/>
                  <a:gd name="connsiteY1" fmla="*/ 0 h 10000"/>
                  <a:gd name="connsiteX2" fmla="*/ 10021 w 10021"/>
                  <a:gd name="connsiteY2" fmla="*/ 8763 h 10000"/>
                  <a:gd name="connsiteX3" fmla="*/ 5002 w 10021"/>
                  <a:gd name="connsiteY3" fmla="*/ 10000 h 10000"/>
                  <a:gd name="connsiteX4" fmla="*/ 3 w 10021"/>
                  <a:gd name="connsiteY4" fmla="*/ 8679 h 10000"/>
                  <a:gd name="connsiteX5" fmla="*/ 2 w 10021"/>
                  <a:gd name="connsiteY5" fmla="*/ 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021" h="10000">
                    <a:moveTo>
                      <a:pt x="2" y="0"/>
                    </a:moveTo>
                    <a:lnTo>
                      <a:pt x="10002" y="0"/>
                    </a:lnTo>
                    <a:cubicBezTo>
                      <a:pt x="10008" y="2864"/>
                      <a:pt x="10015" y="5899"/>
                      <a:pt x="10021" y="8763"/>
                    </a:cubicBezTo>
                    <a:lnTo>
                      <a:pt x="5002" y="10000"/>
                    </a:lnTo>
                    <a:lnTo>
                      <a:pt x="3" y="8679"/>
                    </a:lnTo>
                    <a:cubicBezTo>
                      <a:pt x="-9" y="5887"/>
                      <a:pt x="14" y="2792"/>
                      <a:pt x="2" y="0"/>
                    </a:cubicBezTo>
                    <a:close/>
                  </a:path>
                </a:pathLst>
              </a:custGeom>
              <a:solidFill>
                <a:srgbClr val="99FF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ローチャート: 他ページ結合子 4"/>
              <p:cNvSpPr/>
              <p:nvPr/>
            </p:nvSpPr>
            <p:spPr>
              <a:xfrm rot="16200000">
                <a:off x="3794107" y="2281295"/>
                <a:ext cx="5118139" cy="2219326"/>
              </a:xfrm>
              <a:custGeom>
                <a:avLst/>
                <a:gdLst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10000 w 10000"/>
                  <a:gd name="connsiteY2" fmla="*/ 8000 h 10000"/>
                  <a:gd name="connsiteX3" fmla="*/ 5000 w 10000"/>
                  <a:gd name="connsiteY3" fmla="*/ 10000 h 10000"/>
                  <a:gd name="connsiteX4" fmla="*/ 0 w 10000"/>
                  <a:gd name="connsiteY4" fmla="*/ 8000 h 10000"/>
                  <a:gd name="connsiteX5" fmla="*/ 0 w 10000"/>
                  <a:gd name="connsiteY5" fmla="*/ 0 h 10000"/>
                  <a:gd name="connsiteX0" fmla="*/ 0 w 10019"/>
                  <a:gd name="connsiteY0" fmla="*/ 0 h 10000"/>
                  <a:gd name="connsiteX1" fmla="*/ 10000 w 10019"/>
                  <a:gd name="connsiteY1" fmla="*/ 0 h 10000"/>
                  <a:gd name="connsiteX2" fmla="*/ 10019 w 10019"/>
                  <a:gd name="connsiteY2" fmla="*/ 8591 h 10000"/>
                  <a:gd name="connsiteX3" fmla="*/ 5000 w 10019"/>
                  <a:gd name="connsiteY3" fmla="*/ 10000 h 10000"/>
                  <a:gd name="connsiteX4" fmla="*/ 0 w 10019"/>
                  <a:gd name="connsiteY4" fmla="*/ 8000 h 10000"/>
                  <a:gd name="connsiteX5" fmla="*/ 0 w 10019"/>
                  <a:gd name="connsiteY5" fmla="*/ 0 h 10000"/>
                  <a:gd name="connsiteX0" fmla="*/ 0 w 10019"/>
                  <a:gd name="connsiteY0" fmla="*/ 0 h 10000"/>
                  <a:gd name="connsiteX1" fmla="*/ 10000 w 10019"/>
                  <a:gd name="connsiteY1" fmla="*/ 0 h 10000"/>
                  <a:gd name="connsiteX2" fmla="*/ 10019 w 10019"/>
                  <a:gd name="connsiteY2" fmla="*/ 8591 h 10000"/>
                  <a:gd name="connsiteX3" fmla="*/ 5000 w 10019"/>
                  <a:gd name="connsiteY3" fmla="*/ 10000 h 10000"/>
                  <a:gd name="connsiteX4" fmla="*/ 37 w 10019"/>
                  <a:gd name="connsiteY4" fmla="*/ 8376 h 10000"/>
                  <a:gd name="connsiteX5" fmla="*/ 0 w 10019"/>
                  <a:gd name="connsiteY5" fmla="*/ 0 h 10000"/>
                  <a:gd name="connsiteX0" fmla="*/ 0 w 10019"/>
                  <a:gd name="connsiteY0" fmla="*/ 0 h 10000"/>
                  <a:gd name="connsiteX1" fmla="*/ 10000 w 10019"/>
                  <a:gd name="connsiteY1" fmla="*/ 0 h 10000"/>
                  <a:gd name="connsiteX2" fmla="*/ 10019 w 10019"/>
                  <a:gd name="connsiteY2" fmla="*/ 8591 h 10000"/>
                  <a:gd name="connsiteX3" fmla="*/ 5000 w 10019"/>
                  <a:gd name="connsiteY3" fmla="*/ 10000 h 10000"/>
                  <a:gd name="connsiteX4" fmla="*/ 56 w 10019"/>
                  <a:gd name="connsiteY4" fmla="*/ 8699 h 10000"/>
                  <a:gd name="connsiteX5" fmla="*/ 0 w 10019"/>
                  <a:gd name="connsiteY5" fmla="*/ 0 h 10000"/>
                  <a:gd name="connsiteX0" fmla="*/ 0 w 10001"/>
                  <a:gd name="connsiteY0" fmla="*/ 0 h 10000"/>
                  <a:gd name="connsiteX1" fmla="*/ 10000 w 10001"/>
                  <a:gd name="connsiteY1" fmla="*/ 0 h 10000"/>
                  <a:gd name="connsiteX2" fmla="*/ 10000 w 10001"/>
                  <a:gd name="connsiteY2" fmla="*/ 8763 h 10000"/>
                  <a:gd name="connsiteX3" fmla="*/ 5000 w 10001"/>
                  <a:gd name="connsiteY3" fmla="*/ 10000 h 10000"/>
                  <a:gd name="connsiteX4" fmla="*/ 56 w 10001"/>
                  <a:gd name="connsiteY4" fmla="*/ 8699 h 10000"/>
                  <a:gd name="connsiteX5" fmla="*/ 0 w 10001"/>
                  <a:gd name="connsiteY5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9981 w 10000"/>
                  <a:gd name="connsiteY2" fmla="*/ 8634 h 10000"/>
                  <a:gd name="connsiteX3" fmla="*/ 5000 w 10000"/>
                  <a:gd name="connsiteY3" fmla="*/ 10000 h 10000"/>
                  <a:gd name="connsiteX4" fmla="*/ 56 w 10000"/>
                  <a:gd name="connsiteY4" fmla="*/ 8699 h 10000"/>
                  <a:gd name="connsiteX5" fmla="*/ 0 w 10000"/>
                  <a:gd name="connsiteY5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9944 w 10000"/>
                  <a:gd name="connsiteY2" fmla="*/ 8806 h 10000"/>
                  <a:gd name="connsiteX3" fmla="*/ 5000 w 10000"/>
                  <a:gd name="connsiteY3" fmla="*/ 10000 h 10000"/>
                  <a:gd name="connsiteX4" fmla="*/ 56 w 10000"/>
                  <a:gd name="connsiteY4" fmla="*/ 8699 h 10000"/>
                  <a:gd name="connsiteX5" fmla="*/ 0 w 10000"/>
                  <a:gd name="connsiteY5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9963 w 10000"/>
                  <a:gd name="connsiteY2" fmla="*/ 8720 h 10000"/>
                  <a:gd name="connsiteX3" fmla="*/ 5000 w 10000"/>
                  <a:gd name="connsiteY3" fmla="*/ 10000 h 10000"/>
                  <a:gd name="connsiteX4" fmla="*/ 56 w 10000"/>
                  <a:gd name="connsiteY4" fmla="*/ 8699 h 10000"/>
                  <a:gd name="connsiteX5" fmla="*/ 0 w 10000"/>
                  <a:gd name="connsiteY5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9963 w 10000"/>
                  <a:gd name="connsiteY2" fmla="*/ 8763 h 10000"/>
                  <a:gd name="connsiteX3" fmla="*/ 5000 w 10000"/>
                  <a:gd name="connsiteY3" fmla="*/ 10000 h 10000"/>
                  <a:gd name="connsiteX4" fmla="*/ 56 w 10000"/>
                  <a:gd name="connsiteY4" fmla="*/ 8699 h 10000"/>
                  <a:gd name="connsiteX5" fmla="*/ 0 w 10000"/>
                  <a:gd name="connsiteY5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9963 w 10000"/>
                  <a:gd name="connsiteY2" fmla="*/ 8806 h 10000"/>
                  <a:gd name="connsiteX3" fmla="*/ 5000 w 10000"/>
                  <a:gd name="connsiteY3" fmla="*/ 10000 h 10000"/>
                  <a:gd name="connsiteX4" fmla="*/ 56 w 10000"/>
                  <a:gd name="connsiteY4" fmla="*/ 8699 h 10000"/>
                  <a:gd name="connsiteX5" fmla="*/ 0 w 10000"/>
                  <a:gd name="connsiteY5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9982 w 10000"/>
                  <a:gd name="connsiteY2" fmla="*/ 8806 h 10000"/>
                  <a:gd name="connsiteX3" fmla="*/ 5000 w 10000"/>
                  <a:gd name="connsiteY3" fmla="*/ 10000 h 10000"/>
                  <a:gd name="connsiteX4" fmla="*/ 56 w 10000"/>
                  <a:gd name="connsiteY4" fmla="*/ 8699 h 10000"/>
                  <a:gd name="connsiteX5" fmla="*/ 0 w 10000"/>
                  <a:gd name="connsiteY5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9982 w 10000"/>
                  <a:gd name="connsiteY2" fmla="*/ 8806 h 10000"/>
                  <a:gd name="connsiteX3" fmla="*/ 5000 w 10000"/>
                  <a:gd name="connsiteY3" fmla="*/ 10000 h 10000"/>
                  <a:gd name="connsiteX4" fmla="*/ 19 w 10000"/>
                  <a:gd name="connsiteY4" fmla="*/ 8699 h 10000"/>
                  <a:gd name="connsiteX5" fmla="*/ 0 w 10000"/>
                  <a:gd name="connsiteY5" fmla="*/ 0 h 10000"/>
                  <a:gd name="connsiteX0" fmla="*/ 0 w 10019"/>
                  <a:gd name="connsiteY0" fmla="*/ 0 h 10000"/>
                  <a:gd name="connsiteX1" fmla="*/ 10000 w 10019"/>
                  <a:gd name="connsiteY1" fmla="*/ 0 h 10000"/>
                  <a:gd name="connsiteX2" fmla="*/ 10019 w 10019"/>
                  <a:gd name="connsiteY2" fmla="*/ 8763 h 10000"/>
                  <a:gd name="connsiteX3" fmla="*/ 5000 w 10019"/>
                  <a:gd name="connsiteY3" fmla="*/ 10000 h 10000"/>
                  <a:gd name="connsiteX4" fmla="*/ 19 w 10019"/>
                  <a:gd name="connsiteY4" fmla="*/ 8699 h 10000"/>
                  <a:gd name="connsiteX5" fmla="*/ 0 w 10019"/>
                  <a:gd name="connsiteY5" fmla="*/ 0 h 10000"/>
                  <a:gd name="connsiteX0" fmla="*/ 0 w 10019"/>
                  <a:gd name="connsiteY0" fmla="*/ 0 h 10000"/>
                  <a:gd name="connsiteX1" fmla="*/ 10000 w 10019"/>
                  <a:gd name="connsiteY1" fmla="*/ 0 h 10000"/>
                  <a:gd name="connsiteX2" fmla="*/ 10019 w 10019"/>
                  <a:gd name="connsiteY2" fmla="*/ 8763 h 10000"/>
                  <a:gd name="connsiteX3" fmla="*/ 5000 w 10019"/>
                  <a:gd name="connsiteY3" fmla="*/ 10000 h 10000"/>
                  <a:gd name="connsiteX4" fmla="*/ 10 w 10019"/>
                  <a:gd name="connsiteY4" fmla="*/ 8679 h 10000"/>
                  <a:gd name="connsiteX5" fmla="*/ 0 w 10019"/>
                  <a:gd name="connsiteY5" fmla="*/ 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019" h="10000">
                    <a:moveTo>
                      <a:pt x="0" y="0"/>
                    </a:moveTo>
                    <a:lnTo>
                      <a:pt x="10000" y="0"/>
                    </a:lnTo>
                    <a:cubicBezTo>
                      <a:pt x="10006" y="2864"/>
                      <a:pt x="10013" y="5899"/>
                      <a:pt x="10019" y="8763"/>
                    </a:cubicBezTo>
                    <a:lnTo>
                      <a:pt x="5000" y="10000"/>
                    </a:lnTo>
                    <a:lnTo>
                      <a:pt x="10" y="8679"/>
                    </a:lnTo>
                    <a:cubicBezTo>
                      <a:pt x="-2" y="5887"/>
                      <a:pt x="12" y="2792"/>
                      <a:pt x="0" y="0"/>
                    </a:cubicBezTo>
                    <a:close/>
                  </a:path>
                </a:pathLst>
              </a:custGeom>
              <a:solidFill>
                <a:srgbClr val="66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ローチャート: 他ページ結合子 4"/>
              <p:cNvSpPr/>
              <p:nvPr/>
            </p:nvSpPr>
            <p:spPr>
              <a:xfrm rot="16200000">
                <a:off x="2074336" y="2281806"/>
                <a:ext cx="5119161" cy="2219326"/>
              </a:xfrm>
              <a:custGeom>
                <a:avLst/>
                <a:gdLst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10000 w 10000"/>
                  <a:gd name="connsiteY2" fmla="*/ 8000 h 10000"/>
                  <a:gd name="connsiteX3" fmla="*/ 5000 w 10000"/>
                  <a:gd name="connsiteY3" fmla="*/ 10000 h 10000"/>
                  <a:gd name="connsiteX4" fmla="*/ 0 w 10000"/>
                  <a:gd name="connsiteY4" fmla="*/ 8000 h 10000"/>
                  <a:gd name="connsiteX5" fmla="*/ 0 w 10000"/>
                  <a:gd name="connsiteY5" fmla="*/ 0 h 10000"/>
                  <a:gd name="connsiteX0" fmla="*/ 0 w 10019"/>
                  <a:gd name="connsiteY0" fmla="*/ 0 h 10000"/>
                  <a:gd name="connsiteX1" fmla="*/ 10000 w 10019"/>
                  <a:gd name="connsiteY1" fmla="*/ 0 h 10000"/>
                  <a:gd name="connsiteX2" fmla="*/ 10019 w 10019"/>
                  <a:gd name="connsiteY2" fmla="*/ 8591 h 10000"/>
                  <a:gd name="connsiteX3" fmla="*/ 5000 w 10019"/>
                  <a:gd name="connsiteY3" fmla="*/ 10000 h 10000"/>
                  <a:gd name="connsiteX4" fmla="*/ 0 w 10019"/>
                  <a:gd name="connsiteY4" fmla="*/ 8000 h 10000"/>
                  <a:gd name="connsiteX5" fmla="*/ 0 w 10019"/>
                  <a:gd name="connsiteY5" fmla="*/ 0 h 10000"/>
                  <a:gd name="connsiteX0" fmla="*/ 0 w 10019"/>
                  <a:gd name="connsiteY0" fmla="*/ 0 h 10000"/>
                  <a:gd name="connsiteX1" fmla="*/ 10000 w 10019"/>
                  <a:gd name="connsiteY1" fmla="*/ 0 h 10000"/>
                  <a:gd name="connsiteX2" fmla="*/ 10019 w 10019"/>
                  <a:gd name="connsiteY2" fmla="*/ 8591 h 10000"/>
                  <a:gd name="connsiteX3" fmla="*/ 5000 w 10019"/>
                  <a:gd name="connsiteY3" fmla="*/ 10000 h 10000"/>
                  <a:gd name="connsiteX4" fmla="*/ 37 w 10019"/>
                  <a:gd name="connsiteY4" fmla="*/ 8376 h 10000"/>
                  <a:gd name="connsiteX5" fmla="*/ 0 w 10019"/>
                  <a:gd name="connsiteY5" fmla="*/ 0 h 10000"/>
                  <a:gd name="connsiteX0" fmla="*/ 0 w 10019"/>
                  <a:gd name="connsiteY0" fmla="*/ 0 h 10000"/>
                  <a:gd name="connsiteX1" fmla="*/ 10000 w 10019"/>
                  <a:gd name="connsiteY1" fmla="*/ 0 h 10000"/>
                  <a:gd name="connsiteX2" fmla="*/ 10019 w 10019"/>
                  <a:gd name="connsiteY2" fmla="*/ 8591 h 10000"/>
                  <a:gd name="connsiteX3" fmla="*/ 5000 w 10019"/>
                  <a:gd name="connsiteY3" fmla="*/ 10000 h 10000"/>
                  <a:gd name="connsiteX4" fmla="*/ 56 w 10019"/>
                  <a:gd name="connsiteY4" fmla="*/ 8699 h 10000"/>
                  <a:gd name="connsiteX5" fmla="*/ 0 w 10019"/>
                  <a:gd name="connsiteY5" fmla="*/ 0 h 10000"/>
                  <a:gd name="connsiteX0" fmla="*/ 0 w 10001"/>
                  <a:gd name="connsiteY0" fmla="*/ 0 h 10000"/>
                  <a:gd name="connsiteX1" fmla="*/ 10000 w 10001"/>
                  <a:gd name="connsiteY1" fmla="*/ 0 h 10000"/>
                  <a:gd name="connsiteX2" fmla="*/ 10000 w 10001"/>
                  <a:gd name="connsiteY2" fmla="*/ 8763 h 10000"/>
                  <a:gd name="connsiteX3" fmla="*/ 5000 w 10001"/>
                  <a:gd name="connsiteY3" fmla="*/ 10000 h 10000"/>
                  <a:gd name="connsiteX4" fmla="*/ 56 w 10001"/>
                  <a:gd name="connsiteY4" fmla="*/ 8699 h 10000"/>
                  <a:gd name="connsiteX5" fmla="*/ 0 w 10001"/>
                  <a:gd name="connsiteY5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9981 w 10000"/>
                  <a:gd name="connsiteY2" fmla="*/ 8634 h 10000"/>
                  <a:gd name="connsiteX3" fmla="*/ 5000 w 10000"/>
                  <a:gd name="connsiteY3" fmla="*/ 10000 h 10000"/>
                  <a:gd name="connsiteX4" fmla="*/ 56 w 10000"/>
                  <a:gd name="connsiteY4" fmla="*/ 8699 h 10000"/>
                  <a:gd name="connsiteX5" fmla="*/ 0 w 10000"/>
                  <a:gd name="connsiteY5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9944 w 10000"/>
                  <a:gd name="connsiteY2" fmla="*/ 8806 h 10000"/>
                  <a:gd name="connsiteX3" fmla="*/ 5000 w 10000"/>
                  <a:gd name="connsiteY3" fmla="*/ 10000 h 10000"/>
                  <a:gd name="connsiteX4" fmla="*/ 56 w 10000"/>
                  <a:gd name="connsiteY4" fmla="*/ 8699 h 10000"/>
                  <a:gd name="connsiteX5" fmla="*/ 0 w 10000"/>
                  <a:gd name="connsiteY5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9963 w 10000"/>
                  <a:gd name="connsiteY2" fmla="*/ 8720 h 10000"/>
                  <a:gd name="connsiteX3" fmla="*/ 5000 w 10000"/>
                  <a:gd name="connsiteY3" fmla="*/ 10000 h 10000"/>
                  <a:gd name="connsiteX4" fmla="*/ 56 w 10000"/>
                  <a:gd name="connsiteY4" fmla="*/ 8699 h 10000"/>
                  <a:gd name="connsiteX5" fmla="*/ 0 w 10000"/>
                  <a:gd name="connsiteY5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9963 w 10000"/>
                  <a:gd name="connsiteY2" fmla="*/ 8763 h 10000"/>
                  <a:gd name="connsiteX3" fmla="*/ 5000 w 10000"/>
                  <a:gd name="connsiteY3" fmla="*/ 10000 h 10000"/>
                  <a:gd name="connsiteX4" fmla="*/ 56 w 10000"/>
                  <a:gd name="connsiteY4" fmla="*/ 8699 h 10000"/>
                  <a:gd name="connsiteX5" fmla="*/ 0 w 10000"/>
                  <a:gd name="connsiteY5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9963 w 10000"/>
                  <a:gd name="connsiteY2" fmla="*/ 8806 h 10000"/>
                  <a:gd name="connsiteX3" fmla="*/ 5000 w 10000"/>
                  <a:gd name="connsiteY3" fmla="*/ 10000 h 10000"/>
                  <a:gd name="connsiteX4" fmla="*/ 56 w 10000"/>
                  <a:gd name="connsiteY4" fmla="*/ 8699 h 10000"/>
                  <a:gd name="connsiteX5" fmla="*/ 0 w 10000"/>
                  <a:gd name="connsiteY5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9982 w 10000"/>
                  <a:gd name="connsiteY2" fmla="*/ 8806 h 10000"/>
                  <a:gd name="connsiteX3" fmla="*/ 5000 w 10000"/>
                  <a:gd name="connsiteY3" fmla="*/ 10000 h 10000"/>
                  <a:gd name="connsiteX4" fmla="*/ 56 w 10000"/>
                  <a:gd name="connsiteY4" fmla="*/ 8699 h 10000"/>
                  <a:gd name="connsiteX5" fmla="*/ 0 w 10000"/>
                  <a:gd name="connsiteY5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9982 w 10000"/>
                  <a:gd name="connsiteY2" fmla="*/ 8806 h 10000"/>
                  <a:gd name="connsiteX3" fmla="*/ 5000 w 10000"/>
                  <a:gd name="connsiteY3" fmla="*/ 10000 h 10000"/>
                  <a:gd name="connsiteX4" fmla="*/ 19 w 10000"/>
                  <a:gd name="connsiteY4" fmla="*/ 8699 h 10000"/>
                  <a:gd name="connsiteX5" fmla="*/ 0 w 10000"/>
                  <a:gd name="connsiteY5" fmla="*/ 0 h 10000"/>
                  <a:gd name="connsiteX0" fmla="*/ 0 w 10019"/>
                  <a:gd name="connsiteY0" fmla="*/ 0 h 10000"/>
                  <a:gd name="connsiteX1" fmla="*/ 10000 w 10019"/>
                  <a:gd name="connsiteY1" fmla="*/ 0 h 10000"/>
                  <a:gd name="connsiteX2" fmla="*/ 10019 w 10019"/>
                  <a:gd name="connsiteY2" fmla="*/ 8763 h 10000"/>
                  <a:gd name="connsiteX3" fmla="*/ 5000 w 10019"/>
                  <a:gd name="connsiteY3" fmla="*/ 10000 h 10000"/>
                  <a:gd name="connsiteX4" fmla="*/ 19 w 10019"/>
                  <a:gd name="connsiteY4" fmla="*/ 8699 h 10000"/>
                  <a:gd name="connsiteX5" fmla="*/ 0 w 10019"/>
                  <a:gd name="connsiteY5" fmla="*/ 0 h 10000"/>
                  <a:gd name="connsiteX0" fmla="*/ 2 w 10021"/>
                  <a:gd name="connsiteY0" fmla="*/ 0 h 10000"/>
                  <a:gd name="connsiteX1" fmla="*/ 10002 w 10021"/>
                  <a:gd name="connsiteY1" fmla="*/ 0 h 10000"/>
                  <a:gd name="connsiteX2" fmla="*/ 10021 w 10021"/>
                  <a:gd name="connsiteY2" fmla="*/ 8763 h 10000"/>
                  <a:gd name="connsiteX3" fmla="*/ 5002 w 10021"/>
                  <a:gd name="connsiteY3" fmla="*/ 10000 h 10000"/>
                  <a:gd name="connsiteX4" fmla="*/ 3 w 10021"/>
                  <a:gd name="connsiteY4" fmla="*/ 8720 h 10000"/>
                  <a:gd name="connsiteX5" fmla="*/ 2 w 10021"/>
                  <a:gd name="connsiteY5" fmla="*/ 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021" h="10000">
                    <a:moveTo>
                      <a:pt x="2" y="0"/>
                    </a:moveTo>
                    <a:lnTo>
                      <a:pt x="10002" y="0"/>
                    </a:lnTo>
                    <a:cubicBezTo>
                      <a:pt x="10008" y="2864"/>
                      <a:pt x="10015" y="5899"/>
                      <a:pt x="10021" y="8763"/>
                    </a:cubicBezTo>
                    <a:lnTo>
                      <a:pt x="5002" y="10000"/>
                    </a:lnTo>
                    <a:lnTo>
                      <a:pt x="3" y="8720"/>
                    </a:lnTo>
                    <a:cubicBezTo>
                      <a:pt x="-9" y="5928"/>
                      <a:pt x="14" y="2792"/>
                      <a:pt x="2" y="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ローチャート: 他ページ結合子 4"/>
              <p:cNvSpPr/>
              <p:nvPr/>
            </p:nvSpPr>
            <p:spPr>
              <a:xfrm rot="16200000">
                <a:off x="231083" y="2286404"/>
                <a:ext cx="5109966" cy="2219326"/>
              </a:xfrm>
              <a:custGeom>
                <a:avLst/>
                <a:gdLst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10000 w 10000"/>
                  <a:gd name="connsiteY2" fmla="*/ 8000 h 10000"/>
                  <a:gd name="connsiteX3" fmla="*/ 5000 w 10000"/>
                  <a:gd name="connsiteY3" fmla="*/ 10000 h 10000"/>
                  <a:gd name="connsiteX4" fmla="*/ 0 w 10000"/>
                  <a:gd name="connsiteY4" fmla="*/ 8000 h 10000"/>
                  <a:gd name="connsiteX5" fmla="*/ 0 w 10000"/>
                  <a:gd name="connsiteY5" fmla="*/ 0 h 10000"/>
                  <a:gd name="connsiteX0" fmla="*/ 0 w 10019"/>
                  <a:gd name="connsiteY0" fmla="*/ 0 h 10000"/>
                  <a:gd name="connsiteX1" fmla="*/ 10000 w 10019"/>
                  <a:gd name="connsiteY1" fmla="*/ 0 h 10000"/>
                  <a:gd name="connsiteX2" fmla="*/ 10019 w 10019"/>
                  <a:gd name="connsiteY2" fmla="*/ 8591 h 10000"/>
                  <a:gd name="connsiteX3" fmla="*/ 5000 w 10019"/>
                  <a:gd name="connsiteY3" fmla="*/ 10000 h 10000"/>
                  <a:gd name="connsiteX4" fmla="*/ 0 w 10019"/>
                  <a:gd name="connsiteY4" fmla="*/ 8000 h 10000"/>
                  <a:gd name="connsiteX5" fmla="*/ 0 w 10019"/>
                  <a:gd name="connsiteY5" fmla="*/ 0 h 10000"/>
                  <a:gd name="connsiteX0" fmla="*/ 0 w 10019"/>
                  <a:gd name="connsiteY0" fmla="*/ 0 h 10000"/>
                  <a:gd name="connsiteX1" fmla="*/ 10000 w 10019"/>
                  <a:gd name="connsiteY1" fmla="*/ 0 h 10000"/>
                  <a:gd name="connsiteX2" fmla="*/ 10019 w 10019"/>
                  <a:gd name="connsiteY2" fmla="*/ 8591 h 10000"/>
                  <a:gd name="connsiteX3" fmla="*/ 5000 w 10019"/>
                  <a:gd name="connsiteY3" fmla="*/ 10000 h 10000"/>
                  <a:gd name="connsiteX4" fmla="*/ 37 w 10019"/>
                  <a:gd name="connsiteY4" fmla="*/ 8376 h 10000"/>
                  <a:gd name="connsiteX5" fmla="*/ 0 w 10019"/>
                  <a:gd name="connsiteY5" fmla="*/ 0 h 10000"/>
                  <a:gd name="connsiteX0" fmla="*/ 0 w 10019"/>
                  <a:gd name="connsiteY0" fmla="*/ 0 h 10000"/>
                  <a:gd name="connsiteX1" fmla="*/ 10000 w 10019"/>
                  <a:gd name="connsiteY1" fmla="*/ 0 h 10000"/>
                  <a:gd name="connsiteX2" fmla="*/ 10019 w 10019"/>
                  <a:gd name="connsiteY2" fmla="*/ 8591 h 10000"/>
                  <a:gd name="connsiteX3" fmla="*/ 5000 w 10019"/>
                  <a:gd name="connsiteY3" fmla="*/ 10000 h 10000"/>
                  <a:gd name="connsiteX4" fmla="*/ 56 w 10019"/>
                  <a:gd name="connsiteY4" fmla="*/ 8699 h 10000"/>
                  <a:gd name="connsiteX5" fmla="*/ 0 w 10019"/>
                  <a:gd name="connsiteY5" fmla="*/ 0 h 10000"/>
                  <a:gd name="connsiteX0" fmla="*/ 0 w 10001"/>
                  <a:gd name="connsiteY0" fmla="*/ 0 h 10000"/>
                  <a:gd name="connsiteX1" fmla="*/ 10000 w 10001"/>
                  <a:gd name="connsiteY1" fmla="*/ 0 h 10000"/>
                  <a:gd name="connsiteX2" fmla="*/ 10000 w 10001"/>
                  <a:gd name="connsiteY2" fmla="*/ 8763 h 10000"/>
                  <a:gd name="connsiteX3" fmla="*/ 5000 w 10001"/>
                  <a:gd name="connsiteY3" fmla="*/ 10000 h 10000"/>
                  <a:gd name="connsiteX4" fmla="*/ 56 w 10001"/>
                  <a:gd name="connsiteY4" fmla="*/ 8699 h 10000"/>
                  <a:gd name="connsiteX5" fmla="*/ 0 w 10001"/>
                  <a:gd name="connsiteY5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9981 w 10000"/>
                  <a:gd name="connsiteY2" fmla="*/ 8634 h 10000"/>
                  <a:gd name="connsiteX3" fmla="*/ 5000 w 10000"/>
                  <a:gd name="connsiteY3" fmla="*/ 10000 h 10000"/>
                  <a:gd name="connsiteX4" fmla="*/ 56 w 10000"/>
                  <a:gd name="connsiteY4" fmla="*/ 8699 h 10000"/>
                  <a:gd name="connsiteX5" fmla="*/ 0 w 10000"/>
                  <a:gd name="connsiteY5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9944 w 10000"/>
                  <a:gd name="connsiteY2" fmla="*/ 8806 h 10000"/>
                  <a:gd name="connsiteX3" fmla="*/ 5000 w 10000"/>
                  <a:gd name="connsiteY3" fmla="*/ 10000 h 10000"/>
                  <a:gd name="connsiteX4" fmla="*/ 56 w 10000"/>
                  <a:gd name="connsiteY4" fmla="*/ 8699 h 10000"/>
                  <a:gd name="connsiteX5" fmla="*/ 0 w 10000"/>
                  <a:gd name="connsiteY5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9963 w 10000"/>
                  <a:gd name="connsiteY2" fmla="*/ 8720 h 10000"/>
                  <a:gd name="connsiteX3" fmla="*/ 5000 w 10000"/>
                  <a:gd name="connsiteY3" fmla="*/ 10000 h 10000"/>
                  <a:gd name="connsiteX4" fmla="*/ 56 w 10000"/>
                  <a:gd name="connsiteY4" fmla="*/ 8699 h 10000"/>
                  <a:gd name="connsiteX5" fmla="*/ 0 w 10000"/>
                  <a:gd name="connsiteY5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9963 w 10000"/>
                  <a:gd name="connsiteY2" fmla="*/ 8763 h 10000"/>
                  <a:gd name="connsiteX3" fmla="*/ 5000 w 10000"/>
                  <a:gd name="connsiteY3" fmla="*/ 10000 h 10000"/>
                  <a:gd name="connsiteX4" fmla="*/ 56 w 10000"/>
                  <a:gd name="connsiteY4" fmla="*/ 8699 h 10000"/>
                  <a:gd name="connsiteX5" fmla="*/ 0 w 10000"/>
                  <a:gd name="connsiteY5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9963 w 10000"/>
                  <a:gd name="connsiteY2" fmla="*/ 8806 h 10000"/>
                  <a:gd name="connsiteX3" fmla="*/ 5000 w 10000"/>
                  <a:gd name="connsiteY3" fmla="*/ 10000 h 10000"/>
                  <a:gd name="connsiteX4" fmla="*/ 56 w 10000"/>
                  <a:gd name="connsiteY4" fmla="*/ 8699 h 10000"/>
                  <a:gd name="connsiteX5" fmla="*/ 0 w 10000"/>
                  <a:gd name="connsiteY5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9982 w 10000"/>
                  <a:gd name="connsiteY2" fmla="*/ 8806 h 10000"/>
                  <a:gd name="connsiteX3" fmla="*/ 5000 w 10000"/>
                  <a:gd name="connsiteY3" fmla="*/ 10000 h 10000"/>
                  <a:gd name="connsiteX4" fmla="*/ 56 w 10000"/>
                  <a:gd name="connsiteY4" fmla="*/ 8699 h 10000"/>
                  <a:gd name="connsiteX5" fmla="*/ 0 w 10000"/>
                  <a:gd name="connsiteY5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9982 w 10000"/>
                  <a:gd name="connsiteY2" fmla="*/ 8806 h 10000"/>
                  <a:gd name="connsiteX3" fmla="*/ 5000 w 10000"/>
                  <a:gd name="connsiteY3" fmla="*/ 10000 h 10000"/>
                  <a:gd name="connsiteX4" fmla="*/ 19 w 10000"/>
                  <a:gd name="connsiteY4" fmla="*/ 8699 h 10000"/>
                  <a:gd name="connsiteX5" fmla="*/ 0 w 10000"/>
                  <a:gd name="connsiteY5" fmla="*/ 0 h 10000"/>
                  <a:gd name="connsiteX0" fmla="*/ 0 w 10019"/>
                  <a:gd name="connsiteY0" fmla="*/ 0 h 10000"/>
                  <a:gd name="connsiteX1" fmla="*/ 10000 w 10019"/>
                  <a:gd name="connsiteY1" fmla="*/ 0 h 10000"/>
                  <a:gd name="connsiteX2" fmla="*/ 10019 w 10019"/>
                  <a:gd name="connsiteY2" fmla="*/ 8763 h 10000"/>
                  <a:gd name="connsiteX3" fmla="*/ 5000 w 10019"/>
                  <a:gd name="connsiteY3" fmla="*/ 10000 h 10000"/>
                  <a:gd name="connsiteX4" fmla="*/ 19 w 10019"/>
                  <a:gd name="connsiteY4" fmla="*/ 8699 h 10000"/>
                  <a:gd name="connsiteX5" fmla="*/ 0 w 10019"/>
                  <a:gd name="connsiteY5" fmla="*/ 0 h 10000"/>
                  <a:gd name="connsiteX0" fmla="*/ 0 w 10019"/>
                  <a:gd name="connsiteY0" fmla="*/ 0 h 10000"/>
                  <a:gd name="connsiteX1" fmla="*/ 10000 w 10019"/>
                  <a:gd name="connsiteY1" fmla="*/ 0 h 10000"/>
                  <a:gd name="connsiteX2" fmla="*/ 10019 w 10019"/>
                  <a:gd name="connsiteY2" fmla="*/ 8763 h 10000"/>
                  <a:gd name="connsiteX3" fmla="*/ 5000 w 10019"/>
                  <a:gd name="connsiteY3" fmla="*/ 10000 h 10000"/>
                  <a:gd name="connsiteX4" fmla="*/ 10 w 10019"/>
                  <a:gd name="connsiteY4" fmla="*/ 8679 h 10000"/>
                  <a:gd name="connsiteX5" fmla="*/ 0 w 10019"/>
                  <a:gd name="connsiteY5" fmla="*/ 0 h 10000"/>
                  <a:gd name="connsiteX0" fmla="*/ 2 w 10021"/>
                  <a:gd name="connsiteY0" fmla="*/ 0 h 10000"/>
                  <a:gd name="connsiteX1" fmla="*/ 10002 w 10021"/>
                  <a:gd name="connsiteY1" fmla="*/ 0 h 10000"/>
                  <a:gd name="connsiteX2" fmla="*/ 10021 w 10021"/>
                  <a:gd name="connsiteY2" fmla="*/ 8763 h 10000"/>
                  <a:gd name="connsiteX3" fmla="*/ 5002 w 10021"/>
                  <a:gd name="connsiteY3" fmla="*/ 10000 h 10000"/>
                  <a:gd name="connsiteX4" fmla="*/ 3 w 10021"/>
                  <a:gd name="connsiteY4" fmla="*/ 8659 h 10000"/>
                  <a:gd name="connsiteX5" fmla="*/ 2 w 10021"/>
                  <a:gd name="connsiteY5" fmla="*/ 0 h 10000"/>
                  <a:gd name="connsiteX0" fmla="*/ 2 w 10003"/>
                  <a:gd name="connsiteY0" fmla="*/ 0 h 10000"/>
                  <a:gd name="connsiteX1" fmla="*/ 10002 w 10003"/>
                  <a:gd name="connsiteY1" fmla="*/ 0 h 10000"/>
                  <a:gd name="connsiteX2" fmla="*/ 9999 w 10003"/>
                  <a:gd name="connsiteY2" fmla="*/ 8701 h 10000"/>
                  <a:gd name="connsiteX3" fmla="*/ 5002 w 10003"/>
                  <a:gd name="connsiteY3" fmla="*/ 10000 h 10000"/>
                  <a:gd name="connsiteX4" fmla="*/ 3 w 10003"/>
                  <a:gd name="connsiteY4" fmla="*/ 8659 h 10000"/>
                  <a:gd name="connsiteX5" fmla="*/ 2 w 10003"/>
                  <a:gd name="connsiteY5" fmla="*/ 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003" h="10000">
                    <a:moveTo>
                      <a:pt x="2" y="0"/>
                    </a:moveTo>
                    <a:lnTo>
                      <a:pt x="10002" y="0"/>
                    </a:lnTo>
                    <a:cubicBezTo>
                      <a:pt x="10008" y="2864"/>
                      <a:pt x="9993" y="5837"/>
                      <a:pt x="9999" y="8701"/>
                    </a:cubicBezTo>
                    <a:lnTo>
                      <a:pt x="5002" y="10000"/>
                    </a:lnTo>
                    <a:lnTo>
                      <a:pt x="3" y="8659"/>
                    </a:lnTo>
                    <a:cubicBezTo>
                      <a:pt x="-9" y="5867"/>
                      <a:pt x="14" y="2792"/>
                      <a:pt x="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ローチャート: 他ページ結合子 4"/>
              <p:cNvSpPr/>
              <p:nvPr/>
            </p:nvSpPr>
            <p:spPr>
              <a:xfrm rot="16200000">
                <a:off x="-1502815" y="2506154"/>
                <a:ext cx="5120183" cy="1771652"/>
              </a:xfrm>
              <a:custGeom>
                <a:avLst/>
                <a:gdLst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10000 w 10000"/>
                  <a:gd name="connsiteY2" fmla="*/ 8000 h 10000"/>
                  <a:gd name="connsiteX3" fmla="*/ 5000 w 10000"/>
                  <a:gd name="connsiteY3" fmla="*/ 10000 h 10000"/>
                  <a:gd name="connsiteX4" fmla="*/ 0 w 10000"/>
                  <a:gd name="connsiteY4" fmla="*/ 8000 h 10000"/>
                  <a:gd name="connsiteX5" fmla="*/ 0 w 10000"/>
                  <a:gd name="connsiteY5" fmla="*/ 0 h 10000"/>
                  <a:gd name="connsiteX0" fmla="*/ 0 w 10019"/>
                  <a:gd name="connsiteY0" fmla="*/ 0 h 10000"/>
                  <a:gd name="connsiteX1" fmla="*/ 10000 w 10019"/>
                  <a:gd name="connsiteY1" fmla="*/ 0 h 10000"/>
                  <a:gd name="connsiteX2" fmla="*/ 10019 w 10019"/>
                  <a:gd name="connsiteY2" fmla="*/ 8591 h 10000"/>
                  <a:gd name="connsiteX3" fmla="*/ 5000 w 10019"/>
                  <a:gd name="connsiteY3" fmla="*/ 10000 h 10000"/>
                  <a:gd name="connsiteX4" fmla="*/ 0 w 10019"/>
                  <a:gd name="connsiteY4" fmla="*/ 8000 h 10000"/>
                  <a:gd name="connsiteX5" fmla="*/ 0 w 10019"/>
                  <a:gd name="connsiteY5" fmla="*/ 0 h 10000"/>
                  <a:gd name="connsiteX0" fmla="*/ 0 w 10019"/>
                  <a:gd name="connsiteY0" fmla="*/ 0 h 10000"/>
                  <a:gd name="connsiteX1" fmla="*/ 10000 w 10019"/>
                  <a:gd name="connsiteY1" fmla="*/ 0 h 10000"/>
                  <a:gd name="connsiteX2" fmla="*/ 10019 w 10019"/>
                  <a:gd name="connsiteY2" fmla="*/ 8591 h 10000"/>
                  <a:gd name="connsiteX3" fmla="*/ 5000 w 10019"/>
                  <a:gd name="connsiteY3" fmla="*/ 10000 h 10000"/>
                  <a:gd name="connsiteX4" fmla="*/ 37 w 10019"/>
                  <a:gd name="connsiteY4" fmla="*/ 8376 h 10000"/>
                  <a:gd name="connsiteX5" fmla="*/ 0 w 10019"/>
                  <a:gd name="connsiteY5" fmla="*/ 0 h 10000"/>
                  <a:gd name="connsiteX0" fmla="*/ 0 w 10019"/>
                  <a:gd name="connsiteY0" fmla="*/ 0 h 10000"/>
                  <a:gd name="connsiteX1" fmla="*/ 10000 w 10019"/>
                  <a:gd name="connsiteY1" fmla="*/ 0 h 10000"/>
                  <a:gd name="connsiteX2" fmla="*/ 10019 w 10019"/>
                  <a:gd name="connsiteY2" fmla="*/ 8591 h 10000"/>
                  <a:gd name="connsiteX3" fmla="*/ 5000 w 10019"/>
                  <a:gd name="connsiteY3" fmla="*/ 10000 h 10000"/>
                  <a:gd name="connsiteX4" fmla="*/ 56 w 10019"/>
                  <a:gd name="connsiteY4" fmla="*/ 8699 h 10000"/>
                  <a:gd name="connsiteX5" fmla="*/ 0 w 10019"/>
                  <a:gd name="connsiteY5" fmla="*/ 0 h 10000"/>
                  <a:gd name="connsiteX0" fmla="*/ 0 w 10019"/>
                  <a:gd name="connsiteY0" fmla="*/ 0 h 10000"/>
                  <a:gd name="connsiteX1" fmla="*/ 10000 w 10019"/>
                  <a:gd name="connsiteY1" fmla="*/ 0 h 10000"/>
                  <a:gd name="connsiteX2" fmla="*/ 10019 w 10019"/>
                  <a:gd name="connsiteY2" fmla="*/ 8591 h 10000"/>
                  <a:gd name="connsiteX3" fmla="*/ 5000 w 10019"/>
                  <a:gd name="connsiteY3" fmla="*/ 10000 h 10000"/>
                  <a:gd name="connsiteX4" fmla="*/ 37 w 10019"/>
                  <a:gd name="connsiteY4" fmla="*/ 8645 h 10000"/>
                  <a:gd name="connsiteX5" fmla="*/ 0 w 10019"/>
                  <a:gd name="connsiteY5" fmla="*/ 0 h 10000"/>
                  <a:gd name="connsiteX0" fmla="*/ 0 w 10019"/>
                  <a:gd name="connsiteY0" fmla="*/ 0 h 10000"/>
                  <a:gd name="connsiteX1" fmla="*/ 10000 w 10019"/>
                  <a:gd name="connsiteY1" fmla="*/ 0 h 10000"/>
                  <a:gd name="connsiteX2" fmla="*/ 10019 w 10019"/>
                  <a:gd name="connsiteY2" fmla="*/ 8591 h 10000"/>
                  <a:gd name="connsiteX3" fmla="*/ 5000 w 10019"/>
                  <a:gd name="connsiteY3" fmla="*/ 10000 h 10000"/>
                  <a:gd name="connsiteX4" fmla="*/ 18 w 10019"/>
                  <a:gd name="connsiteY4" fmla="*/ 8645 h 10000"/>
                  <a:gd name="connsiteX5" fmla="*/ 0 w 10019"/>
                  <a:gd name="connsiteY5" fmla="*/ 0 h 10000"/>
                  <a:gd name="connsiteX0" fmla="*/ 21 w 10040"/>
                  <a:gd name="connsiteY0" fmla="*/ 0 h 10000"/>
                  <a:gd name="connsiteX1" fmla="*/ 10021 w 10040"/>
                  <a:gd name="connsiteY1" fmla="*/ 0 h 10000"/>
                  <a:gd name="connsiteX2" fmla="*/ 10040 w 10040"/>
                  <a:gd name="connsiteY2" fmla="*/ 8591 h 10000"/>
                  <a:gd name="connsiteX3" fmla="*/ 5021 w 10040"/>
                  <a:gd name="connsiteY3" fmla="*/ 10000 h 10000"/>
                  <a:gd name="connsiteX4" fmla="*/ 2 w 10040"/>
                  <a:gd name="connsiteY4" fmla="*/ 8699 h 10000"/>
                  <a:gd name="connsiteX5" fmla="*/ 21 w 10040"/>
                  <a:gd name="connsiteY5" fmla="*/ 0 h 10000"/>
                  <a:gd name="connsiteX0" fmla="*/ 4 w 10023"/>
                  <a:gd name="connsiteY0" fmla="*/ 0 h 10000"/>
                  <a:gd name="connsiteX1" fmla="*/ 10004 w 10023"/>
                  <a:gd name="connsiteY1" fmla="*/ 0 h 10000"/>
                  <a:gd name="connsiteX2" fmla="*/ 10023 w 10023"/>
                  <a:gd name="connsiteY2" fmla="*/ 8591 h 10000"/>
                  <a:gd name="connsiteX3" fmla="*/ 5004 w 10023"/>
                  <a:gd name="connsiteY3" fmla="*/ 10000 h 10000"/>
                  <a:gd name="connsiteX4" fmla="*/ 4 w 10023"/>
                  <a:gd name="connsiteY4" fmla="*/ 8753 h 10000"/>
                  <a:gd name="connsiteX5" fmla="*/ 4 w 10023"/>
                  <a:gd name="connsiteY5" fmla="*/ 0 h 10000"/>
                  <a:gd name="connsiteX0" fmla="*/ 4 w 10012"/>
                  <a:gd name="connsiteY0" fmla="*/ 0 h 10000"/>
                  <a:gd name="connsiteX1" fmla="*/ 10004 w 10012"/>
                  <a:gd name="connsiteY1" fmla="*/ 0 h 10000"/>
                  <a:gd name="connsiteX2" fmla="*/ 10012 w 10012"/>
                  <a:gd name="connsiteY2" fmla="*/ 8591 h 10000"/>
                  <a:gd name="connsiteX3" fmla="*/ 5004 w 10012"/>
                  <a:gd name="connsiteY3" fmla="*/ 10000 h 10000"/>
                  <a:gd name="connsiteX4" fmla="*/ 4 w 10012"/>
                  <a:gd name="connsiteY4" fmla="*/ 8753 h 10000"/>
                  <a:gd name="connsiteX5" fmla="*/ 4 w 10012"/>
                  <a:gd name="connsiteY5" fmla="*/ 0 h 10000"/>
                  <a:gd name="connsiteX0" fmla="*/ 4 w 10012"/>
                  <a:gd name="connsiteY0" fmla="*/ 0 h 10000"/>
                  <a:gd name="connsiteX1" fmla="*/ 10004 w 10012"/>
                  <a:gd name="connsiteY1" fmla="*/ 0 h 10000"/>
                  <a:gd name="connsiteX2" fmla="*/ 10012 w 10012"/>
                  <a:gd name="connsiteY2" fmla="*/ 8591 h 10000"/>
                  <a:gd name="connsiteX3" fmla="*/ 5004 w 10012"/>
                  <a:gd name="connsiteY3" fmla="*/ 10000 h 10000"/>
                  <a:gd name="connsiteX4" fmla="*/ 4 w 10012"/>
                  <a:gd name="connsiteY4" fmla="*/ 8753 h 10000"/>
                  <a:gd name="connsiteX5" fmla="*/ 4 w 10012"/>
                  <a:gd name="connsiteY5" fmla="*/ 0 h 10000"/>
                  <a:gd name="connsiteX0" fmla="*/ 4 w 10023"/>
                  <a:gd name="connsiteY0" fmla="*/ 0 h 10000"/>
                  <a:gd name="connsiteX1" fmla="*/ 10004 w 10023"/>
                  <a:gd name="connsiteY1" fmla="*/ 0 h 10000"/>
                  <a:gd name="connsiteX2" fmla="*/ 10023 w 10023"/>
                  <a:gd name="connsiteY2" fmla="*/ 8591 h 10000"/>
                  <a:gd name="connsiteX3" fmla="*/ 5004 w 10023"/>
                  <a:gd name="connsiteY3" fmla="*/ 10000 h 10000"/>
                  <a:gd name="connsiteX4" fmla="*/ 4 w 10023"/>
                  <a:gd name="connsiteY4" fmla="*/ 8753 h 10000"/>
                  <a:gd name="connsiteX5" fmla="*/ 4 w 10023"/>
                  <a:gd name="connsiteY5" fmla="*/ 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023" h="10000">
                    <a:moveTo>
                      <a:pt x="4" y="0"/>
                    </a:moveTo>
                    <a:lnTo>
                      <a:pt x="10004" y="0"/>
                    </a:lnTo>
                    <a:cubicBezTo>
                      <a:pt x="10010" y="2864"/>
                      <a:pt x="10017" y="5727"/>
                      <a:pt x="10023" y="8591"/>
                    </a:cubicBezTo>
                    <a:lnTo>
                      <a:pt x="5004" y="10000"/>
                    </a:lnTo>
                    <a:lnTo>
                      <a:pt x="4" y="8753"/>
                    </a:lnTo>
                    <a:cubicBezTo>
                      <a:pt x="-8" y="5961"/>
                      <a:pt x="16" y="2792"/>
                      <a:pt x="4" y="0"/>
                    </a:cubicBezTo>
                    <a:close/>
                  </a:path>
                </a:pathLst>
              </a:custGeom>
              <a:solidFill>
                <a:srgbClr val="66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" name="正方形/長方形 34"/>
            <p:cNvSpPr/>
            <p:nvPr/>
          </p:nvSpPr>
          <p:spPr>
            <a:xfrm>
              <a:off x="117566" y="1175654"/>
              <a:ext cx="8805295" cy="3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" name="正方形/長方形 16"/>
          <p:cNvSpPr/>
          <p:nvPr/>
        </p:nvSpPr>
        <p:spPr>
          <a:xfrm>
            <a:off x="117566" y="1136466"/>
            <a:ext cx="8556171" cy="522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96667" y="152649"/>
            <a:ext cx="518603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災害対応ロボットの運用シーン例</a:t>
            </a:r>
            <a:endParaRPr kumimoji="1" lang="ja-JP" altLang="en-US" sz="2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19722" y="619052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ふだんの時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962902" y="619051"/>
            <a:ext cx="16673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災害が発生してすぐの時期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810753" y="619051"/>
            <a:ext cx="15823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緊急に対策をする時期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548180" y="619051"/>
            <a:ext cx="17147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応急の対策する時期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204940" y="619051"/>
            <a:ext cx="14687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復旧・復興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する時期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2206762" y="1992751"/>
            <a:ext cx="59487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火災や津波、建物・道路の倒壊などの情報収集（自衛隊、消防など）</a:t>
            </a:r>
            <a:endParaRPr kumimoji="1" lang="ja-JP" altLang="en-US" sz="1200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465510" y="3428917"/>
            <a:ext cx="59487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消火、倒壊・津波等の被害者そうさく（消防、警察など）</a:t>
            </a:r>
            <a:endParaRPr kumimoji="1" lang="ja-JP" altLang="en-US" sz="1200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318116" y="5014289"/>
            <a:ext cx="46047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救助などをする人たちの道を確保（国交省、自衛隊）</a:t>
            </a:r>
            <a:endParaRPr kumimoji="1" lang="ja-JP" altLang="en-US" sz="1200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5000010" y="5575634"/>
            <a:ext cx="37521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がれきを除いたり、物資を運ぶ（国交省、自衛隊）</a:t>
            </a:r>
            <a:endParaRPr kumimoji="1" lang="ja-JP" altLang="en-US" sz="1200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4" name="グループ化 43"/>
          <p:cNvGrpSpPr/>
          <p:nvPr/>
        </p:nvGrpSpPr>
        <p:grpSpPr>
          <a:xfrm>
            <a:off x="448763" y="1250103"/>
            <a:ext cx="7053266" cy="368050"/>
            <a:chOff x="448763" y="1250103"/>
            <a:chExt cx="7053266" cy="368050"/>
          </a:xfrm>
        </p:grpSpPr>
        <p:sp>
          <p:nvSpPr>
            <p:cNvPr id="36" name="角丸四角形 35"/>
            <p:cNvSpPr/>
            <p:nvPr/>
          </p:nvSpPr>
          <p:spPr>
            <a:xfrm>
              <a:off x="448763" y="1250103"/>
              <a:ext cx="6100767" cy="300231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448763" y="1279599"/>
              <a:ext cx="705326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✔どのような対策が必要か計画し、実行にうつす（災害対策本部）</a:t>
              </a:r>
              <a:endPara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6" name="グループ化 45"/>
          <p:cNvGrpSpPr/>
          <p:nvPr/>
        </p:nvGrpSpPr>
        <p:grpSpPr>
          <a:xfrm>
            <a:off x="228463" y="1703483"/>
            <a:ext cx="7053266" cy="341202"/>
            <a:chOff x="228463" y="1703483"/>
            <a:chExt cx="7053266" cy="341202"/>
          </a:xfrm>
        </p:grpSpPr>
        <p:sp>
          <p:nvSpPr>
            <p:cNvPr id="38" name="角丸四角形 37"/>
            <p:cNvSpPr/>
            <p:nvPr/>
          </p:nvSpPr>
          <p:spPr>
            <a:xfrm>
              <a:off x="284120" y="1703483"/>
              <a:ext cx="1475113" cy="300231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228463" y="1706131"/>
              <a:ext cx="705326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✔インフラ点検</a:t>
              </a:r>
              <a:endPara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" name="グループ化 47"/>
          <p:cNvGrpSpPr/>
          <p:nvPr/>
        </p:nvGrpSpPr>
        <p:grpSpPr>
          <a:xfrm>
            <a:off x="2167573" y="3123291"/>
            <a:ext cx="4988807" cy="338554"/>
            <a:chOff x="2167573" y="2575230"/>
            <a:chExt cx="4988807" cy="338554"/>
          </a:xfrm>
        </p:grpSpPr>
        <p:sp>
          <p:nvSpPr>
            <p:cNvPr id="39" name="角丸四角形 38"/>
            <p:cNvSpPr/>
            <p:nvPr/>
          </p:nvSpPr>
          <p:spPr>
            <a:xfrm>
              <a:off x="2193588" y="2579384"/>
              <a:ext cx="4962792" cy="30600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2167573" y="2575230"/>
              <a:ext cx="402422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✔消火、そうさく、救助活動の支援</a:t>
              </a:r>
              <a:endPara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" name="グループ化 46"/>
          <p:cNvGrpSpPr/>
          <p:nvPr/>
        </p:nvGrpSpPr>
        <p:grpSpPr>
          <a:xfrm>
            <a:off x="319722" y="3467863"/>
            <a:ext cx="2736144" cy="344284"/>
            <a:chOff x="319722" y="2801653"/>
            <a:chExt cx="2736144" cy="344284"/>
          </a:xfrm>
        </p:grpSpPr>
        <p:sp>
          <p:nvSpPr>
            <p:cNvPr id="40" name="角丸四角形 39"/>
            <p:cNvSpPr/>
            <p:nvPr/>
          </p:nvSpPr>
          <p:spPr>
            <a:xfrm>
              <a:off x="326244" y="2801653"/>
              <a:ext cx="763375" cy="300231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319722" y="2807383"/>
              <a:ext cx="273614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✔訓練</a:t>
              </a:r>
              <a:endPara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" name="グループ化 48"/>
          <p:cNvGrpSpPr/>
          <p:nvPr/>
        </p:nvGrpSpPr>
        <p:grpSpPr>
          <a:xfrm>
            <a:off x="3964489" y="4691163"/>
            <a:ext cx="4449740" cy="362531"/>
            <a:chOff x="3964489" y="3504195"/>
            <a:chExt cx="4449740" cy="362531"/>
          </a:xfrm>
        </p:grpSpPr>
        <p:sp>
          <p:nvSpPr>
            <p:cNvPr id="41" name="角丸四角形 40"/>
            <p:cNvSpPr/>
            <p:nvPr/>
          </p:nvSpPr>
          <p:spPr>
            <a:xfrm>
              <a:off x="4006491" y="3504195"/>
              <a:ext cx="4407738" cy="306000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3964489" y="3528172"/>
              <a:ext cx="402422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✔通行できる道などを確保</a:t>
              </a:r>
              <a:endPara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0" name="グループ化 49"/>
          <p:cNvGrpSpPr/>
          <p:nvPr/>
        </p:nvGrpSpPr>
        <p:grpSpPr>
          <a:xfrm>
            <a:off x="5636286" y="5269496"/>
            <a:ext cx="2869384" cy="339781"/>
            <a:chOff x="5544845" y="4448296"/>
            <a:chExt cx="2869384" cy="339781"/>
          </a:xfrm>
        </p:grpSpPr>
        <p:sp>
          <p:nvSpPr>
            <p:cNvPr id="42" name="角丸四角形 41"/>
            <p:cNvSpPr/>
            <p:nvPr/>
          </p:nvSpPr>
          <p:spPr>
            <a:xfrm>
              <a:off x="5544845" y="4448296"/>
              <a:ext cx="2869384" cy="306138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5545709" y="4449523"/>
              <a:ext cx="273614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✔応急処置・復旧活動支援</a:t>
              </a:r>
              <a:endPara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" name="グループ化 44"/>
          <p:cNvGrpSpPr/>
          <p:nvPr/>
        </p:nvGrpSpPr>
        <p:grpSpPr>
          <a:xfrm>
            <a:off x="1911796" y="1650913"/>
            <a:ext cx="4985393" cy="372934"/>
            <a:chOff x="1911796" y="1583773"/>
            <a:chExt cx="4985393" cy="372934"/>
          </a:xfrm>
        </p:grpSpPr>
        <p:sp>
          <p:nvSpPr>
            <p:cNvPr id="37" name="角丸四角形 36"/>
            <p:cNvSpPr/>
            <p:nvPr/>
          </p:nvSpPr>
          <p:spPr>
            <a:xfrm>
              <a:off x="1911796" y="1583773"/>
              <a:ext cx="4737198" cy="305115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1913237" y="1618153"/>
              <a:ext cx="49839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✔被害状況について情報収集・調査、避難誘導</a:t>
              </a:r>
              <a:endPara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pic>
        <p:nvPicPr>
          <p:cNvPr id="1032" name="Picture 8" descr="災害対応ロボット「Quince」は危険地帯にいる被災者を見つけだす | SAIBO TECH 【ボウサイ×テクノロジー】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712"/>
          <a:stretch/>
        </p:blipFill>
        <p:spPr bwMode="auto">
          <a:xfrm>
            <a:off x="2308571" y="3664697"/>
            <a:ext cx="1494589" cy="890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ロボットアームを搭載し、水中での作業が可能な「FIFISH V6s」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9343" y="3670339"/>
            <a:ext cx="1332521" cy="887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東光が「東光レスキュードローン® TSVーRQ１」を発表 | ドローンネクスト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342" y="2237058"/>
            <a:ext cx="1332427" cy="749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14" descr="東光が「東光レスキュードローン® TSVーRQ１」を発表 | ドローンネクスト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8506" y="3674119"/>
            <a:ext cx="1536908" cy="864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14" descr="東光が「東光レスキュードローン® TSVーRQ１」を発表 | ドローンネクスト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345" y="2061667"/>
            <a:ext cx="1182041" cy="664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" name="テキスト ボックス 69"/>
          <p:cNvSpPr txBox="1"/>
          <p:nvPr/>
        </p:nvSpPr>
        <p:spPr>
          <a:xfrm>
            <a:off x="2116835" y="1601600"/>
            <a:ext cx="110973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ひがい</a:t>
            </a:r>
            <a:r>
              <a:rPr kumimoji="1" lang="ja-JP" altLang="en-US" sz="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じょうきょう</a:t>
            </a:r>
            <a:endParaRPr kumimoji="1" lang="ja-JP" altLang="en-US" sz="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5389826" y="1608287"/>
            <a:ext cx="110973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ひなん　　ゆうどう</a:t>
            </a:r>
            <a:endParaRPr kumimoji="1" lang="ja-JP" altLang="en-US" sz="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5125463" y="1200474"/>
            <a:ext cx="110973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さいがい　たいさく</a:t>
            </a:r>
            <a:endParaRPr kumimoji="1" lang="ja-JP" altLang="en-US" sz="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5581630" y="537774"/>
            <a:ext cx="110973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おうきゅう　　　たいさく</a:t>
            </a:r>
            <a:endParaRPr kumimoji="1" lang="ja-JP" altLang="en-US" sz="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3836095" y="530394"/>
            <a:ext cx="110973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きんきゅう　　　たいさく</a:t>
            </a:r>
            <a:endParaRPr kumimoji="1" lang="ja-JP" altLang="en-US" sz="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7232958" y="530394"/>
            <a:ext cx="110973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ふっきゅう　　　ふっこう</a:t>
            </a:r>
            <a:endParaRPr kumimoji="1" lang="ja-JP" altLang="en-US" sz="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4056848" y="1909735"/>
            <a:ext cx="110973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とうかい</a:t>
            </a:r>
            <a:endParaRPr kumimoji="1" lang="ja-JP" altLang="en-US" sz="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5994665" y="4646124"/>
            <a:ext cx="110973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かくほ</a:t>
            </a:r>
            <a:endParaRPr kumimoji="1" lang="ja-JP" altLang="en-US" sz="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144901" y="2770178"/>
            <a:ext cx="185990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11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インフラ</a:t>
            </a:r>
            <a:r>
              <a:rPr kumimoji="1" lang="en-US" altLang="ja-JP" sz="11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r>
              <a:rPr kumimoji="1" lang="ja-JP" altLang="en-US" sz="1100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道路や水道、電気など生活や産業に必要な設備や施設</a:t>
            </a:r>
            <a:endParaRPr kumimoji="1" lang="ja-JP" altLang="en-US" sz="1100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044" name="Picture 20" descr="RPH2無人ヘリコプター - Blue Sky Love Sky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94" t="4114" r="1316" b="14971"/>
          <a:stretch/>
        </p:blipFill>
        <p:spPr bwMode="auto">
          <a:xfrm>
            <a:off x="3243570" y="2218898"/>
            <a:ext cx="1160643" cy="77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main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8661" y="5829172"/>
            <a:ext cx="1259894" cy="824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5" name="テキスト ボックス 84"/>
          <p:cNvSpPr txBox="1"/>
          <p:nvPr/>
        </p:nvSpPr>
        <p:spPr>
          <a:xfrm>
            <a:off x="5194897" y="90196"/>
            <a:ext cx="3818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総務省　情報通信審議会　情報通信技術分科会　災害ロボット作業班</a:t>
            </a:r>
            <a:endParaRPr lang="en-US" altLang="ja-JP" sz="8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「</a:t>
            </a:r>
            <a:r>
              <a:rPr lang="en-US" altLang="ja-JP" sz="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『</a:t>
            </a: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災害対応ロボットセンター設立構想</a:t>
            </a: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』</a:t>
            </a: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プロジェクト </a:t>
            </a: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―</a:t>
            </a: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福島イノベーションコースト構想の実現に向けて</a:t>
            </a:r>
            <a:r>
              <a:rPr lang="en-US" altLang="ja-JP" sz="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―</a:t>
            </a:r>
            <a:r>
              <a:rPr lang="ja-JP" altLang="en-US" sz="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」</a:t>
            </a:r>
            <a:r>
              <a:rPr lang="zh-TW" altLang="en-US" sz="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東京大学 淺間教授</a:t>
            </a: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作成資料</a:t>
            </a:r>
            <a:r>
              <a:rPr lang="en-US" altLang="ja-JP" sz="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(2014</a:t>
            </a:r>
            <a:r>
              <a:rPr lang="ja-JP" altLang="en-US" sz="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r>
              <a:rPr lang="en-US" altLang="ja-JP" sz="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による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054" name="Picture 30" descr="極限作業ロボットのイラスト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522" y="3561824"/>
            <a:ext cx="1108410" cy="1005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8" name="Picture 34" descr="FPVのイラスト（ドローン）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46771" b="61229"/>
          <a:stretch/>
        </p:blipFill>
        <p:spPr bwMode="auto">
          <a:xfrm>
            <a:off x="339703" y="4513505"/>
            <a:ext cx="692263" cy="476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2" name="グループ化 81"/>
          <p:cNvGrpSpPr/>
          <p:nvPr/>
        </p:nvGrpSpPr>
        <p:grpSpPr>
          <a:xfrm>
            <a:off x="947373" y="4486716"/>
            <a:ext cx="1093913" cy="983215"/>
            <a:chOff x="862969" y="5040414"/>
            <a:chExt cx="1203626" cy="1081826"/>
          </a:xfrm>
        </p:grpSpPr>
        <p:pic>
          <p:nvPicPr>
            <p:cNvPr id="1060" name="Picture 36" descr="救助服を着た消防士のイラスト | かわいいフリー素材集 いらすとや"/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32" t="-2400" r="-1131" b="54571"/>
            <a:stretch/>
          </p:blipFill>
          <p:spPr bwMode="auto">
            <a:xfrm>
              <a:off x="862969" y="5040414"/>
              <a:ext cx="1203626" cy="9860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0" name="角丸四角形 59"/>
            <p:cNvSpPr/>
            <p:nvPr/>
          </p:nvSpPr>
          <p:spPr>
            <a:xfrm>
              <a:off x="1317024" y="5936666"/>
              <a:ext cx="368997" cy="125002"/>
            </a:xfrm>
            <a:prstGeom prst="roundRect">
              <a:avLst>
                <a:gd name="adj" fmla="val 45857"/>
              </a:avLst>
            </a:prstGeom>
            <a:solidFill>
              <a:srgbClr val="DA58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58" name="図 57"/>
            <p:cNvPicPr>
              <a:picLocks noChangeAspect="1"/>
            </p:cNvPicPr>
            <p:nvPr/>
          </p:nvPicPr>
          <p:blipFill rotWithShape="1">
            <a:blip r:embed="rId12"/>
            <a:srcRect r="24516"/>
            <a:stretch/>
          </p:blipFill>
          <p:spPr>
            <a:xfrm>
              <a:off x="1049356" y="5692810"/>
              <a:ext cx="465546" cy="429430"/>
            </a:xfrm>
            <a:prstGeom prst="rect">
              <a:avLst/>
            </a:prstGeom>
          </p:spPr>
        </p:pic>
        <p:cxnSp>
          <p:nvCxnSpPr>
            <p:cNvPr id="80" name="直線コネクタ 79"/>
            <p:cNvCxnSpPr/>
            <p:nvPr/>
          </p:nvCxnSpPr>
          <p:spPr>
            <a:xfrm>
              <a:off x="1489200" y="5941690"/>
              <a:ext cx="108000" cy="0"/>
            </a:xfrm>
            <a:prstGeom prst="line">
              <a:avLst/>
            </a:prstGeom>
            <a:ln w="12700">
              <a:solidFill>
                <a:srgbClr val="D03F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66" name="Picture 42" descr="救助笛を吹く人のイラスト | かわいいフリー素材集 いらすとや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0751" y="5728643"/>
            <a:ext cx="938243" cy="966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2" name="Picture 48" descr="火事のイラスト（マンション） | かわいいフリー素材集 いらすとや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3420" y="4617729"/>
            <a:ext cx="752157" cy="808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4" name="Picture 40" descr="レスキューロボットのイラスト（自然災害） | かわいいフリー素材集 いらすとや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7897" y="4876234"/>
            <a:ext cx="1299107" cy="844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8" name="グループ化 87"/>
          <p:cNvGrpSpPr/>
          <p:nvPr/>
        </p:nvGrpSpPr>
        <p:grpSpPr>
          <a:xfrm>
            <a:off x="1778036" y="5355601"/>
            <a:ext cx="1498516" cy="880103"/>
            <a:chOff x="-2097065" y="2468332"/>
            <a:chExt cx="1498516" cy="880103"/>
          </a:xfrm>
        </p:grpSpPr>
        <p:sp>
          <p:nvSpPr>
            <p:cNvPr id="87" name="爆発 2 86"/>
            <p:cNvSpPr/>
            <p:nvPr/>
          </p:nvSpPr>
          <p:spPr>
            <a:xfrm rot="801779">
              <a:off x="-2097065" y="2468332"/>
              <a:ext cx="1498516" cy="880103"/>
            </a:xfrm>
            <a:prstGeom prst="irregularSeal2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テキスト ボックス 111"/>
            <p:cNvSpPr txBox="1"/>
            <p:nvPr/>
          </p:nvSpPr>
          <p:spPr>
            <a:xfrm>
              <a:off x="-1897426" y="2770178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600" b="1" dirty="0" smtClean="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災害発生</a:t>
              </a:r>
              <a:endParaRPr kumimoji="1" lang="ja-JP" altLang="en-US" sz="16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9" name="グループ化 88"/>
          <p:cNvGrpSpPr/>
          <p:nvPr/>
        </p:nvGrpSpPr>
        <p:grpSpPr>
          <a:xfrm>
            <a:off x="312397" y="3811253"/>
            <a:ext cx="634566" cy="701592"/>
            <a:chOff x="-648569" y="3732979"/>
            <a:chExt cx="681145" cy="753091"/>
          </a:xfrm>
        </p:grpSpPr>
        <p:pic>
          <p:nvPicPr>
            <p:cNvPr id="115" name="Picture 38" descr="https://1.bp.blogspot.com/-6zofLvlHCkw/Xdttx2q5yAI/AAAAAAABWMA/fM6F02whdHEhuCjjnNsdLA293ZJLt-eRQCNcBGAsYHQ/s1600/pose_yubisashi_kakunin_sagyouin_man.png"/>
            <p:cNvPicPr>
              <a:picLocks noChangeAspect="1" noChangeArrowheads="1"/>
            </p:cNvPicPr>
            <p:nvPr/>
          </p:nvPicPr>
          <p:blipFill rotWithShape="1">
            <a:blip r:embed="rId16" cstate="print">
              <a:biLevel thresh="25000"/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643" t="51538" r="-1"/>
            <a:stretch/>
          </p:blipFill>
          <p:spPr bwMode="auto">
            <a:xfrm flipH="1">
              <a:off x="-648569" y="4118140"/>
              <a:ext cx="128672" cy="3649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62" name="Picture 38" descr="https://1.bp.blogspot.com/-6zofLvlHCkw/Xdttx2q5yAI/AAAAAAABWMA/fM6F02whdHEhuCjjnNsdLA293ZJLt-eRQCNcBGAsYHQ/s1600/pose_yubisashi_kakunin_sagyouin_man.png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-635140" y="3732979"/>
              <a:ext cx="667716" cy="7530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050" name="Picture 2" descr="https://www.cfd.co.jp/uploads/product/36526/fifishv6s_00.jp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9869" y="3650511"/>
            <a:ext cx="1447138" cy="904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1" name="グループ化 90"/>
          <p:cNvGrpSpPr/>
          <p:nvPr/>
        </p:nvGrpSpPr>
        <p:grpSpPr>
          <a:xfrm>
            <a:off x="306662" y="5432926"/>
            <a:ext cx="1136167" cy="1136167"/>
            <a:chOff x="-762961" y="5360937"/>
            <a:chExt cx="1136167" cy="1136167"/>
          </a:xfrm>
        </p:grpSpPr>
        <p:sp>
          <p:nvSpPr>
            <p:cNvPr id="90" name="楕円 89"/>
            <p:cNvSpPr/>
            <p:nvPr/>
          </p:nvSpPr>
          <p:spPr>
            <a:xfrm>
              <a:off x="-343778" y="5402443"/>
              <a:ext cx="707662" cy="659433"/>
            </a:xfrm>
            <a:custGeom>
              <a:avLst/>
              <a:gdLst>
                <a:gd name="connsiteX0" fmla="*/ 0 w 686074"/>
                <a:gd name="connsiteY0" fmla="*/ 339847 h 679693"/>
                <a:gd name="connsiteX1" fmla="*/ 343037 w 686074"/>
                <a:gd name="connsiteY1" fmla="*/ 0 h 679693"/>
                <a:gd name="connsiteX2" fmla="*/ 686074 w 686074"/>
                <a:gd name="connsiteY2" fmla="*/ 339847 h 679693"/>
                <a:gd name="connsiteX3" fmla="*/ 343037 w 686074"/>
                <a:gd name="connsiteY3" fmla="*/ 679694 h 679693"/>
                <a:gd name="connsiteX4" fmla="*/ 0 w 686074"/>
                <a:gd name="connsiteY4" fmla="*/ 339847 h 679693"/>
                <a:gd name="connsiteX0" fmla="*/ 0 w 721379"/>
                <a:gd name="connsiteY0" fmla="*/ 311728 h 679922"/>
                <a:gd name="connsiteX1" fmla="*/ 378342 w 721379"/>
                <a:gd name="connsiteY1" fmla="*/ 125 h 679922"/>
                <a:gd name="connsiteX2" fmla="*/ 721379 w 721379"/>
                <a:gd name="connsiteY2" fmla="*/ 339972 h 679922"/>
                <a:gd name="connsiteX3" fmla="*/ 378342 w 721379"/>
                <a:gd name="connsiteY3" fmla="*/ 679819 h 679922"/>
                <a:gd name="connsiteX4" fmla="*/ 0 w 721379"/>
                <a:gd name="connsiteY4" fmla="*/ 311728 h 679922"/>
                <a:gd name="connsiteX0" fmla="*/ 1 w 721380"/>
                <a:gd name="connsiteY0" fmla="*/ 301096 h 669290"/>
                <a:gd name="connsiteX1" fmla="*/ 381874 w 721380"/>
                <a:gd name="connsiteY1" fmla="*/ 85 h 669290"/>
                <a:gd name="connsiteX2" fmla="*/ 721380 w 721380"/>
                <a:gd name="connsiteY2" fmla="*/ 329340 h 669290"/>
                <a:gd name="connsiteX3" fmla="*/ 378343 w 721380"/>
                <a:gd name="connsiteY3" fmla="*/ 669187 h 669290"/>
                <a:gd name="connsiteX4" fmla="*/ 1 w 721380"/>
                <a:gd name="connsiteY4" fmla="*/ 301096 h 669290"/>
                <a:gd name="connsiteX0" fmla="*/ 2 w 714320"/>
                <a:gd name="connsiteY0" fmla="*/ 304606 h 669245"/>
                <a:gd name="connsiteX1" fmla="*/ 374814 w 714320"/>
                <a:gd name="connsiteY1" fmla="*/ 64 h 669245"/>
                <a:gd name="connsiteX2" fmla="*/ 714320 w 714320"/>
                <a:gd name="connsiteY2" fmla="*/ 329319 h 669245"/>
                <a:gd name="connsiteX3" fmla="*/ 371283 w 714320"/>
                <a:gd name="connsiteY3" fmla="*/ 669166 h 669245"/>
                <a:gd name="connsiteX4" fmla="*/ 2 w 714320"/>
                <a:gd name="connsiteY4" fmla="*/ 304606 h 669245"/>
                <a:gd name="connsiteX0" fmla="*/ 878 w 715196"/>
                <a:gd name="connsiteY0" fmla="*/ 304691 h 669330"/>
                <a:gd name="connsiteX1" fmla="*/ 375690 w 715196"/>
                <a:gd name="connsiteY1" fmla="*/ 149 h 669330"/>
                <a:gd name="connsiteX2" fmla="*/ 715196 w 715196"/>
                <a:gd name="connsiteY2" fmla="*/ 329404 h 669330"/>
                <a:gd name="connsiteX3" fmla="*/ 372159 w 715196"/>
                <a:gd name="connsiteY3" fmla="*/ 669251 h 669330"/>
                <a:gd name="connsiteX4" fmla="*/ 878 w 715196"/>
                <a:gd name="connsiteY4" fmla="*/ 304691 h 669330"/>
                <a:gd name="connsiteX0" fmla="*/ 898 w 708155"/>
                <a:gd name="connsiteY0" fmla="*/ 297741 h 669491"/>
                <a:gd name="connsiteX1" fmla="*/ 368649 w 708155"/>
                <a:gd name="connsiteY1" fmla="*/ 260 h 669491"/>
                <a:gd name="connsiteX2" fmla="*/ 708155 w 708155"/>
                <a:gd name="connsiteY2" fmla="*/ 329515 h 669491"/>
                <a:gd name="connsiteX3" fmla="*/ 365118 w 708155"/>
                <a:gd name="connsiteY3" fmla="*/ 669362 h 669491"/>
                <a:gd name="connsiteX4" fmla="*/ 898 w 708155"/>
                <a:gd name="connsiteY4" fmla="*/ 297741 h 669491"/>
                <a:gd name="connsiteX0" fmla="*/ 2 w 707259"/>
                <a:gd name="connsiteY0" fmla="*/ 287003 h 658753"/>
                <a:gd name="connsiteX1" fmla="*/ 367753 w 707259"/>
                <a:gd name="connsiteY1" fmla="*/ 113 h 658753"/>
                <a:gd name="connsiteX2" fmla="*/ 707259 w 707259"/>
                <a:gd name="connsiteY2" fmla="*/ 318777 h 658753"/>
                <a:gd name="connsiteX3" fmla="*/ 364222 w 707259"/>
                <a:gd name="connsiteY3" fmla="*/ 658624 h 658753"/>
                <a:gd name="connsiteX4" fmla="*/ 2 w 707259"/>
                <a:gd name="connsiteY4" fmla="*/ 287003 h 658753"/>
                <a:gd name="connsiteX0" fmla="*/ 2 w 707259"/>
                <a:gd name="connsiteY0" fmla="*/ 287812 h 659562"/>
                <a:gd name="connsiteX1" fmla="*/ 367753 w 707259"/>
                <a:gd name="connsiteY1" fmla="*/ 922 h 659562"/>
                <a:gd name="connsiteX2" fmla="*/ 707259 w 707259"/>
                <a:gd name="connsiteY2" fmla="*/ 319586 h 659562"/>
                <a:gd name="connsiteX3" fmla="*/ 364222 w 707259"/>
                <a:gd name="connsiteY3" fmla="*/ 659433 h 659562"/>
                <a:gd name="connsiteX4" fmla="*/ 2 w 707259"/>
                <a:gd name="connsiteY4" fmla="*/ 287812 h 659562"/>
                <a:gd name="connsiteX0" fmla="*/ 2 w 707259"/>
                <a:gd name="connsiteY0" fmla="*/ 287812 h 659562"/>
                <a:gd name="connsiteX1" fmla="*/ 367753 w 707259"/>
                <a:gd name="connsiteY1" fmla="*/ 922 h 659562"/>
                <a:gd name="connsiteX2" fmla="*/ 707259 w 707259"/>
                <a:gd name="connsiteY2" fmla="*/ 319586 h 659562"/>
                <a:gd name="connsiteX3" fmla="*/ 364222 w 707259"/>
                <a:gd name="connsiteY3" fmla="*/ 659433 h 659562"/>
                <a:gd name="connsiteX4" fmla="*/ 2 w 707259"/>
                <a:gd name="connsiteY4" fmla="*/ 287812 h 659562"/>
                <a:gd name="connsiteX0" fmla="*/ 2 w 707259"/>
                <a:gd name="connsiteY0" fmla="*/ 287812 h 659433"/>
                <a:gd name="connsiteX1" fmla="*/ 367753 w 707259"/>
                <a:gd name="connsiteY1" fmla="*/ 922 h 659433"/>
                <a:gd name="connsiteX2" fmla="*/ 707259 w 707259"/>
                <a:gd name="connsiteY2" fmla="*/ 319586 h 659433"/>
                <a:gd name="connsiteX3" fmla="*/ 364222 w 707259"/>
                <a:gd name="connsiteY3" fmla="*/ 659433 h 659433"/>
                <a:gd name="connsiteX4" fmla="*/ 2 w 707259"/>
                <a:gd name="connsiteY4" fmla="*/ 287812 h 659433"/>
                <a:gd name="connsiteX0" fmla="*/ 13 w 707270"/>
                <a:gd name="connsiteY0" fmla="*/ 287812 h 659433"/>
                <a:gd name="connsiteX1" fmla="*/ 367764 w 707270"/>
                <a:gd name="connsiteY1" fmla="*/ 922 h 659433"/>
                <a:gd name="connsiteX2" fmla="*/ 707270 w 707270"/>
                <a:gd name="connsiteY2" fmla="*/ 319586 h 659433"/>
                <a:gd name="connsiteX3" fmla="*/ 364233 w 707270"/>
                <a:gd name="connsiteY3" fmla="*/ 659433 h 659433"/>
                <a:gd name="connsiteX4" fmla="*/ 13 w 707270"/>
                <a:gd name="connsiteY4" fmla="*/ 287812 h 659433"/>
                <a:gd name="connsiteX0" fmla="*/ 405 w 707662"/>
                <a:gd name="connsiteY0" fmla="*/ 287812 h 659433"/>
                <a:gd name="connsiteX1" fmla="*/ 368156 w 707662"/>
                <a:gd name="connsiteY1" fmla="*/ 922 h 659433"/>
                <a:gd name="connsiteX2" fmla="*/ 707662 w 707662"/>
                <a:gd name="connsiteY2" fmla="*/ 319586 h 659433"/>
                <a:gd name="connsiteX3" fmla="*/ 364625 w 707662"/>
                <a:gd name="connsiteY3" fmla="*/ 659433 h 659433"/>
                <a:gd name="connsiteX4" fmla="*/ 405 w 707662"/>
                <a:gd name="connsiteY4" fmla="*/ 287812 h 659433"/>
                <a:gd name="connsiteX0" fmla="*/ 405 w 707662"/>
                <a:gd name="connsiteY0" fmla="*/ 287812 h 659433"/>
                <a:gd name="connsiteX1" fmla="*/ 368156 w 707662"/>
                <a:gd name="connsiteY1" fmla="*/ 922 h 659433"/>
                <a:gd name="connsiteX2" fmla="*/ 707662 w 707662"/>
                <a:gd name="connsiteY2" fmla="*/ 319586 h 659433"/>
                <a:gd name="connsiteX3" fmla="*/ 364625 w 707662"/>
                <a:gd name="connsiteY3" fmla="*/ 659433 h 659433"/>
                <a:gd name="connsiteX4" fmla="*/ 405 w 707662"/>
                <a:gd name="connsiteY4" fmla="*/ 287812 h 659433"/>
                <a:gd name="connsiteX0" fmla="*/ 405 w 707662"/>
                <a:gd name="connsiteY0" fmla="*/ 287812 h 659433"/>
                <a:gd name="connsiteX1" fmla="*/ 368156 w 707662"/>
                <a:gd name="connsiteY1" fmla="*/ 922 h 659433"/>
                <a:gd name="connsiteX2" fmla="*/ 707662 w 707662"/>
                <a:gd name="connsiteY2" fmla="*/ 319586 h 659433"/>
                <a:gd name="connsiteX3" fmla="*/ 364625 w 707662"/>
                <a:gd name="connsiteY3" fmla="*/ 659433 h 659433"/>
                <a:gd name="connsiteX4" fmla="*/ 405 w 707662"/>
                <a:gd name="connsiteY4" fmla="*/ 287812 h 659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7662" h="659433">
                  <a:moveTo>
                    <a:pt x="405" y="287812"/>
                  </a:moveTo>
                  <a:cubicBezTo>
                    <a:pt x="993" y="178060"/>
                    <a:pt x="116121" y="-14965"/>
                    <a:pt x="368156" y="922"/>
                  </a:cubicBezTo>
                  <a:cubicBezTo>
                    <a:pt x="620191" y="16809"/>
                    <a:pt x="675887" y="121303"/>
                    <a:pt x="707662" y="319586"/>
                  </a:cubicBezTo>
                  <a:cubicBezTo>
                    <a:pt x="704132" y="546113"/>
                    <a:pt x="538988" y="640015"/>
                    <a:pt x="364625" y="659433"/>
                  </a:cubicBezTo>
                  <a:cubicBezTo>
                    <a:pt x="17267" y="647076"/>
                    <a:pt x="-3713" y="429338"/>
                    <a:pt x="405" y="2878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86" name="図 85"/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-762961" y="5360937"/>
              <a:ext cx="1136167" cy="1136167"/>
            </a:xfrm>
            <a:prstGeom prst="rect">
              <a:avLst/>
            </a:prstGeom>
          </p:spPr>
        </p:pic>
      </p:grpSp>
      <p:pic>
        <p:nvPicPr>
          <p:cNvPr id="84" name="Picture 8" descr="GA-ASI Kicks Off SeaGuardian Validation Flights in Japan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8209" y="2225816"/>
            <a:ext cx="1130443" cy="753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ãµã­ã²ã¼ãã§ã®ä½æ¥­ç¶æ³"/>
          <p:cNvPicPr>
            <a:picLocks noChangeAspect="1" noChangeArrowheads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044" t="2897" r="9693" b="21520"/>
          <a:stretch/>
        </p:blipFill>
        <p:spPr bwMode="auto">
          <a:xfrm>
            <a:off x="6919198" y="5843451"/>
            <a:ext cx="1468394" cy="810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ãªã¢ã³ã³æç¸¦è£ç½®"/>
          <p:cNvPicPr>
            <a:picLocks noChangeAspect="1" noChangeArrowheads="1"/>
          </p:cNvPicPr>
          <p:nvPr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3" t="15526" r="16446" b="18989"/>
          <a:stretch/>
        </p:blipFill>
        <p:spPr bwMode="auto">
          <a:xfrm>
            <a:off x="7106783" y="6261276"/>
            <a:ext cx="522404" cy="344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8" descr="災害対応ロボット「Quince」は危険地帯にいる被災者を見つけだす | SAIBO TECH 【ボウサイ×テクノロジー】"/>
          <p:cNvPicPr>
            <a:picLocks noChangeAspect="1" noChangeArrowheads="1"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712"/>
          <a:stretch/>
        </p:blipFill>
        <p:spPr bwMode="auto">
          <a:xfrm>
            <a:off x="5810571" y="2240374"/>
            <a:ext cx="1282478" cy="764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7701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cfd.co.jp/uploads/product/36526/fifishv6s_0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352" y="4032630"/>
            <a:ext cx="1357140" cy="848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4" descr="東光が「東光レスキュードローン® TSVーRQ１」を発表 | ドローンネクスト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022" y="2406417"/>
            <a:ext cx="1182041" cy="664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1800098" y="2492928"/>
            <a:ext cx="4429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東光レスキュードローン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®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TSV</a:t>
            </a:r>
            <a:r>
              <a:rPr lang="ja-JP" altLang="en-US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ー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RQ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800097" y="6018092"/>
            <a:ext cx="6059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大林組</a:t>
            </a: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zh-CN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大裕株式</a:t>
            </a:r>
            <a:r>
              <a:rPr lang="zh-CN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会社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汎用遠隔操縦装置「サロゲート」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00097" y="4255510"/>
            <a:ext cx="70826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QYSEA FIFISH V6s (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ファイフィッシュ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V6s) 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水中作業ドローン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8" name="Picture 8" descr="災害対応ロボット「Quince」は危険地帯にいる被災者を見つけだす | SAIBO TECH 【ボウサイ×テクノロジー】">
            <a:hlinkClick r:id="rId6"/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712"/>
          <a:stretch/>
        </p:blipFill>
        <p:spPr bwMode="auto">
          <a:xfrm>
            <a:off x="246478" y="3160826"/>
            <a:ext cx="1332521" cy="794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正方形/長方形 18"/>
          <p:cNvSpPr/>
          <p:nvPr/>
        </p:nvSpPr>
        <p:spPr>
          <a:xfrm>
            <a:off x="1800098" y="3313105"/>
            <a:ext cx="67265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千葉工業大等協同研究　災害対応ロボット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Quince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（クインス）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1750772" y="623682"/>
            <a:ext cx="65713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GA-ASI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遠隔操縦無人機</a:t>
            </a:r>
            <a:r>
              <a:rPr lang="en-US" altLang="ja-JP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SeaGuardian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（シーガーディアン）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海上保安庁が試験中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(2020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月）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2" name="Picture 20" descr="RPH2無人ヘリコプター - Blue Sky Love Sky">
            <a:hlinkClick r:id="rId8"/>
          </p:cNvPr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94" t="4114" r="1316" b="14971"/>
          <a:stretch/>
        </p:blipFill>
        <p:spPr bwMode="auto">
          <a:xfrm>
            <a:off x="246478" y="1379085"/>
            <a:ext cx="1332521" cy="889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正方形/長方形 22"/>
          <p:cNvSpPr/>
          <p:nvPr/>
        </p:nvSpPr>
        <p:spPr>
          <a:xfrm>
            <a:off x="1800098" y="1494231"/>
            <a:ext cx="65713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富士重工 無人ヘリコプター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RPH-2</a:t>
            </a: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陸上自衛隊 遠隔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操縦観測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システム（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FFOS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）ベース機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133894" y="103395"/>
            <a:ext cx="65713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様々な災害対応ロボット</a:t>
            </a:r>
            <a:endParaRPr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5" name="Picture 24" descr="main2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477" y="4919095"/>
            <a:ext cx="1305973" cy="854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テキスト ボックス 25"/>
          <p:cNvSpPr txBox="1"/>
          <p:nvPr/>
        </p:nvSpPr>
        <p:spPr>
          <a:xfrm>
            <a:off x="1800097" y="4977208"/>
            <a:ext cx="54890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早稲田大学次世代ロボット研究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機構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小型無人作業ロボット「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Octopus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（オクトパス）」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032" name="Picture 8" descr="GA-ASI Kicks Off SeaGuardian Validation Flights in Japan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678" y="460915"/>
            <a:ext cx="1324488" cy="883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グループ化 1"/>
          <p:cNvGrpSpPr/>
          <p:nvPr/>
        </p:nvGrpSpPr>
        <p:grpSpPr>
          <a:xfrm>
            <a:off x="69670" y="5844913"/>
            <a:ext cx="1450712" cy="892939"/>
            <a:chOff x="114024" y="5844914"/>
            <a:chExt cx="1406357" cy="805748"/>
          </a:xfrm>
        </p:grpSpPr>
        <p:pic>
          <p:nvPicPr>
            <p:cNvPr id="17" name="Picture 4" descr="ãµã­ã²ã¼ãã§ã®ä½æ¥­ç¶æ³">
              <a:hlinkClick r:id="rId14"/>
            </p:cNvPr>
            <p:cNvPicPr>
              <a:picLocks noChangeAspect="1" noChangeArrowheads="1"/>
            </p:cNvPicPr>
            <p:nvPr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0044" t="1" r="9693" b="21520"/>
            <a:stretch/>
          </p:blipFill>
          <p:spPr bwMode="auto">
            <a:xfrm>
              <a:off x="114024" y="5844914"/>
              <a:ext cx="1406357" cy="8057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6" descr="ãªã¢ã³ã³æç¸¦è£ç½®"/>
            <p:cNvPicPr>
              <a:picLocks noChangeAspect="1" noChangeArrowheads="1"/>
            </p:cNvPicPr>
            <p:nvPr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703" t="15526" r="16446" b="18989"/>
            <a:stretch/>
          </p:blipFill>
          <p:spPr bwMode="auto">
            <a:xfrm>
              <a:off x="281625" y="6283273"/>
              <a:ext cx="500335" cy="3294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4160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cfd.co.jp/uploads/product/36526/fifishv6s_0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352" y="4032630"/>
            <a:ext cx="1357140" cy="848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4" descr="東光が「東光レスキュードローン® TSVーRQ１」を発表 | ドローンネクスト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022" y="2406417"/>
            <a:ext cx="1182041" cy="664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1800098" y="2492928"/>
            <a:ext cx="4429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東光レスキュードローン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®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TSV</a:t>
            </a:r>
            <a:r>
              <a:rPr lang="ja-JP" altLang="en-US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ー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RQ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00097" y="4124880"/>
            <a:ext cx="70826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QYSEA FIFISH V6s (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ファイフィッシュ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V6s) 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水中作業ドローン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8" name="Picture 8" descr="災害対応ロボット「Quince」は危険地帯にいる被災者を見つけだす | SAIBO TECH 【ボウサイ×テクノロジー】">
            <a:hlinkClick r:id="rId6"/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712"/>
          <a:stretch/>
        </p:blipFill>
        <p:spPr bwMode="auto">
          <a:xfrm>
            <a:off x="246478" y="3160826"/>
            <a:ext cx="1332521" cy="794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正方形/長方形 18"/>
          <p:cNvSpPr/>
          <p:nvPr/>
        </p:nvSpPr>
        <p:spPr>
          <a:xfrm>
            <a:off x="1800098" y="3247790"/>
            <a:ext cx="67265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千葉工業大等協同研究　災害対応ロボット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Quince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（クインス）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1750772" y="623682"/>
            <a:ext cx="65713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GA-ASI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遠隔操縦無人機</a:t>
            </a:r>
            <a:r>
              <a:rPr lang="en-US" altLang="ja-JP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SeaGuardian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（シーガーディアン）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海上保安庁が試験中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(2020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月）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2" name="Picture 20" descr="RPH2無人ヘリコプター - Blue Sky Love Sky">
            <a:hlinkClick r:id="rId8"/>
          </p:cNvPr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94" t="4114" r="1316" b="14971"/>
          <a:stretch/>
        </p:blipFill>
        <p:spPr bwMode="auto">
          <a:xfrm>
            <a:off x="246478" y="1379085"/>
            <a:ext cx="1332521" cy="889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正方形/長方形 22"/>
          <p:cNvSpPr/>
          <p:nvPr/>
        </p:nvSpPr>
        <p:spPr>
          <a:xfrm>
            <a:off x="1800098" y="1494231"/>
            <a:ext cx="65713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富士重工 無人ヘリコプター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RPH-2</a:t>
            </a: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陸上自衛隊 遠隔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操縦観測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システム（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FFOS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）ベース機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133894" y="103395"/>
            <a:ext cx="65713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様々な災害</a:t>
            </a:r>
            <a:r>
              <a:rPr lang="ja-JP" altLang="en-US" sz="2400" b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対応</a:t>
            </a:r>
            <a:r>
              <a:rPr lang="ja-JP" altLang="en-US" sz="2400" b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ロボット（各写真の出典）</a:t>
            </a:r>
            <a:endParaRPr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5" name="Picture 24" descr="main2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477" y="4919095"/>
            <a:ext cx="1305973" cy="854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テキスト ボックス 25"/>
          <p:cNvSpPr txBox="1"/>
          <p:nvPr/>
        </p:nvSpPr>
        <p:spPr>
          <a:xfrm>
            <a:off x="1800097" y="4977208"/>
            <a:ext cx="54890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早稲田大学次世代ロボット研究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機構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小型無人作業ロボット「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Octopus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（オクトパス）」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032" name="Picture 8" descr="GA-ASI Kicks Off SeaGuardian Validation Flights in Japan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678" y="460915"/>
            <a:ext cx="1324488" cy="883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テキスト ボックス 16"/>
          <p:cNvSpPr txBox="1"/>
          <p:nvPr/>
        </p:nvSpPr>
        <p:spPr>
          <a:xfrm>
            <a:off x="2918272" y="6596390"/>
            <a:ext cx="66233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11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写真は、各制作者・販売者様のサイトより引用、写真にハイパーリンクが貼り付けてあります。</a:t>
            </a:r>
            <a:endParaRPr lang="en-US" altLang="ja-JP" sz="11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738838" y="1166150"/>
            <a:ext cx="71142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11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写真は、</a:t>
            </a:r>
            <a:r>
              <a:rPr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  <a:hlinkClick r:id="rId12"/>
              </a:rPr>
              <a:t>https://</a:t>
            </a:r>
            <a:r>
              <a:rPr lang="en-US" altLang="ja-JP" sz="1100" dirty="0" smtClean="0">
                <a:latin typeface="メイリオ" panose="020B0604030504040204" pitchFamily="50" charset="-128"/>
                <a:ea typeface="メイリオ" panose="020B0604030504040204" pitchFamily="50" charset="-128"/>
                <a:hlinkClick r:id="rId12"/>
              </a:rPr>
              <a:t>www.ga-asi.com/ga-asi-kicks-off-seaguardian-validation-flights-in-japan</a:t>
            </a:r>
            <a:r>
              <a:rPr lang="ja-JP" altLang="en-US" sz="11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より</a:t>
            </a:r>
            <a:endParaRPr lang="en-US" altLang="ja-JP" sz="11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768470" y="2028850"/>
            <a:ext cx="71142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11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写真は、</a:t>
            </a:r>
            <a:r>
              <a:rPr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  <a:hlinkClick r:id="rId8"/>
              </a:rPr>
              <a:t>http://</a:t>
            </a:r>
            <a:r>
              <a:rPr lang="en-US" altLang="ja-JP" sz="1100" dirty="0" smtClean="0">
                <a:latin typeface="メイリオ" panose="020B0604030504040204" pitchFamily="50" charset="-128"/>
                <a:ea typeface="メイリオ" panose="020B0604030504040204" pitchFamily="50" charset="-128"/>
                <a:hlinkClick r:id="rId8"/>
              </a:rPr>
              <a:t>www.juav.org/safety_standard/certification_status.html</a:t>
            </a:r>
            <a:r>
              <a:rPr lang="ja-JP" altLang="en-US" sz="11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より</a:t>
            </a:r>
            <a:endParaRPr lang="en-US" altLang="ja-JP" sz="11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1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（</a:t>
            </a:r>
            <a:r>
              <a:rPr lang="zh-TW" altLang="en-US" sz="11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一般</a:t>
            </a:r>
            <a:r>
              <a:rPr lang="zh-TW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社団法人 日本産業用無人航空機</a:t>
            </a:r>
            <a:r>
              <a:rPr lang="zh-TW" altLang="en-US" sz="11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工業会</a:t>
            </a:r>
            <a:r>
              <a:rPr lang="ja-JP" altLang="en-US" sz="11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endParaRPr lang="en-US" altLang="ja-JP" sz="11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809824" y="2821010"/>
            <a:ext cx="71142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11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写真は、</a:t>
            </a:r>
            <a:r>
              <a:rPr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  <a:hlinkClick r:id="rId4"/>
              </a:rPr>
              <a:t>https://tokouav.jp/product/tsv%E3%83%BCrq1</a:t>
            </a:r>
            <a:r>
              <a:rPr lang="en-US" altLang="ja-JP" sz="1100" dirty="0" smtClean="0">
                <a:latin typeface="メイリオ" panose="020B0604030504040204" pitchFamily="50" charset="-128"/>
                <a:ea typeface="メイリオ" panose="020B0604030504040204" pitchFamily="50" charset="-128"/>
                <a:hlinkClick r:id="rId4"/>
              </a:rPr>
              <a:t>/</a:t>
            </a:r>
            <a:r>
              <a:rPr lang="ja-JP" altLang="en-US" sz="11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より</a:t>
            </a:r>
            <a:endParaRPr lang="en-US" altLang="ja-JP" sz="11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784283" y="3635837"/>
            <a:ext cx="71142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11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写真は、</a:t>
            </a:r>
            <a:r>
              <a:rPr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  <a:hlinkClick r:id="rId6"/>
              </a:rPr>
              <a:t>https://</a:t>
            </a:r>
            <a:r>
              <a:rPr lang="en-US" altLang="ja-JP" sz="1100" dirty="0" smtClean="0">
                <a:latin typeface="メイリオ" panose="020B0604030504040204" pitchFamily="50" charset="-128"/>
                <a:ea typeface="メイリオ" panose="020B0604030504040204" pitchFamily="50" charset="-128"/>
                <a:hlinkClick r:id="rId6"/>
              </a:rPr>
              <a:t>www.furo.org/ja/robot/quince/120130.html</a:t>
            </a:r>
            <a:r>
              <a:rPr lang="ja-JP" altLang="en-US" sz="11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より</a:t>
            </a:r>
            <a:endParaRPr lang="en-US" altLang="ja-JP" sz="11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809824" y="4467890"/>
            <a:ext cx="71142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11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写真は、</a:t>
            </a:r>
            <a:r>
              <a:rPr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  <a:hlinkClick r:id="rId2"/>
              </a:rPr>
              <a:t>https://www.cfd.co.jp/product/rov/fifish_v6s</a:t>
            </a:r>
            <a:r>
              <a:rPr lang="en-US" altLang="ja-JP" sz="1100" dirty="0" smtClean="0">
                <a:latin typeface="メイリオ" panose="020B0604030504040204" pitchFamily="50" charset="-128"/>
                <a:ea typeface="メイリオ" panose="020B0604030504040204" pitchFamily="50" charset="-128"/>
                <a:hlinkClick r:id="rId2"/>
              </a:rPr>
              <a:t>/</a:t>
            </a:r>
            <a:r>
              <a:rPr lang="ja-JP" altLang="en-US" sz="11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より</a:t>
            </a:r>
            <a:endParaRPr lang="en-US" altLang="ja-JP" sz="11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738837" y="5597217"/>
            <a:ext cx="71142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11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写真は、</a:t>
            </a:r>
            <a:r>
              <a:rPr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  <a:hlinkClick r:id="rId10"/>
              </a:rPr>
              <a:t>https://</a:t>
            </a:r>
            <a:r>
              <a:rPr lang="en-US" altLang="ja-JP" sz="1100" dirty="0" smtClean="0">
                <a:latin typeface="メイリオ" panose="020B0604030504040204" pitchFamily="50" charset="-128"/>
                <a:ea typeface="メイリオ" panose="020B0604030504040204" pitchFamily="50" charset="-128"/>
                <a:hlinkClick r:id="rId10"/>
              </a:rPr>
              <a:t>www.waseda.jp/top/news/23782</a:t>
            </a:r>
            <a:r>
              <a:rPr lang="ja-JP" altLang="en-US" sz="11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より</a:t>
            </a:r>
            <a:endParaRPr lang="en-US" altLang="ja-JP" sz="11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738837" y="6348031"/>
            <a:ext cx="71142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11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写真は、</a:t>
            </a:r>
            <a:r>
              <a:rPr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  <a:hlinkClick r:id="rId14"/>
              </a:rPr>
              <a:t>https://</a:t>
            </a:r>
            <a:r>
              <a:rPr lang="en-US" altLang="ja-JP" sz="1100" dirty="0" smtClean="0">
                <a:latin typeface="メイリオ" panose="020B0604030504040204" pitchFamily="50" charset="-128"/>
                <a:ea typeface="メイリオ" panose="020B0604030504040204" pitchFamily="50" charset="-128"/>
                <a:hlinkClick r:id="rId14"/>
              </a:rPr>
              <a:t>www.obayashi.co.jp/solution_technology/detail/tech_d101.html</a:t>
            </a:r>
            <a:r>
              <a:rPr lang="ja-JP" altLang="en-US" sz="11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より</a:t>
            </a:r>
            <a:endParaRPr lang="en-US" altLang="ja-JP" sz="11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800097" y="6018092"/>
            <a:ext cx="6059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大林組</a:t>
            </a: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zh-CN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大裕株式</a:t>
            </a:r>
            <a:r>
              <a:rPr lang="zh-CN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会社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汎用遠隔操縦装置「サロゲート」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4" name="グループ化 33"/>
          <p:cNvGrpSpPr/>
          <p:nvPr/>
        </p:nvGrpSpPr>
        <p:grpSpPr>
          <a:xfrm>
            <a:off x="69670" y="5844913"/>
            <a:ext cx="1450712" cy="892939"/>
            <a:chOff x="114024" y="5844914"/>
            <a:chExt cx="1406357" cy="805748"/>
          </a:xfrm>
        </p:grpSpPr>
        <p:pic>
          <p:nvPicPr>
            <p:cNvPr id="35" name="Picture 4" descr="ãµã­ã²ã¼ãã§ã®ä½æ¥­ç¶æ³">
              <a:hlinkClick r:id="rId14"/>
            </p:cNvPr>
            <p:cNvPicPr>
              <a:picLocks noChangeAspect="1" noChangeArrowheads="1"/>
            </p:cNvPicPr>
            <p:nvPr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0044" t="1" r="9693" b="21520"/>
            <a:stretch/>
          </p:blipFill>
          <p:spPr bwMode="auto">
            <a:xfrm>
              <a:off x="114024" y="5844914"/>
              <a:ext cx="1406357" cy="8057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6" descr="ãªã¢ã³ã³æç¸¦è£ç½®"/>
            <p:cNvPicPr>
              <a:picLocks noChangeAspect="1" noChangeArrowheads="1"/>
            </p:cNvPicPr>
            <p:nvPr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703" t="15526" r="16446" b="18989"/>
            <a:stretch/>
          </p:blipFill>
          <p:spPr bwMode="auto">
            <a:xfrm>
              <a:off x="281625" y="6283273"/>
              <a:ext cx="500335" cy="3294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2319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369</TotalTime>
  <Words>381</Words>
  <Application>Microsoft Office PowerPoint</Application>
  <PresentationFormat>画面に合わせる (4:3)</PresentationFormat>
  <Paragraphs>62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>岩国市教育委員会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土井健</dc:creator>
  <cp:lastModifiedBy>土井健</cp:lastModifiedBy>
  <cp:revision>33</cp:revision>
  <cp:lastPrinted>2021-01-08T04:51:57Z</cp:lastPrinted>
  <dcterms:created xsi:type="dcterms:W3CDTF">2021-01-08T01:19:42Z</dcterms:created>
  <dcterms:modified xsi:type="dcterms:W3CDTF">2021-01-25T08:34:58Z</dcterms:modified>
</cp:coreProperties>
</file>