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6" r:id="rId5"/>
    <p:sldId id="273" r:id="rId6"/>
    <p:sldId id="264" r:id="rId7"/>
    <p:sldId id="265" r:id="rId8"/>
    <p:sldId id="262" r:id="rId9"/>
    <p:sldId id="263" r:id="rId10"/>
    <p:sldId id="267" r:id="rId11"/>
    <p:sldId id="272" r:id="rId12"/>
    <p:sldId id="256" r:id="rId13"/>
    <p:sldId id="257" r:id="rId14"/>
    <p:sldId id="270" r:id="rId15"/>
    <p:sldId id="271" r:id="rId16"/>
    <p:sldId id="258" r:id="rId17"/>
    <p:sldId id="259" r:id="rId18"/>
    <p:sldId id="260" r:id="rId19"/>
    <p:sldId id="261" r:id="rId20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F3FF"/>
    <a:srgbClr val="3399FF"/>
    <a:srgbClr val="C0C0C0"/>
    <a:srgbClr val="D9D9D9"/>
    <a:srgbClr val="2F5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健 土井" userId="fc66ca42-532c-4e80-975f-3125816d21f4" providerId="ADAL" clId="{8A2C924E-E9FB-4C7E-8860-6D83D0ABB7D0}"/>
    <pc:docChg chg="undo custSel addSld delSld modSld sldOrd">
      <pc:chgData name="健 土井" userId="fc66ca42-532c-4e80-975f-3125816d21f4" providerId="ADAL" clId="{8A2C924E-E9FB-4C7E-8860-6D83D0ABB7D0}" dt="2020-12-29T06:30:00.114" v="2079" actId="1076"/>
      <pc:docMkLst>
        <pc:docMk/>
      </pc:docMkLst>
      <pc:sldChg chg="addSp delSp modSp">
        <pc:chgData name="健 土井" userId="fc66ca42-532c-4e80-975f-3125816d21f4" providerId="ADAL" clId="{8A2C924E-E9FB-4C7E-8860-6D83D0ABB7D0}" dt="2020-12-29T04:10:53.938" v="37"/>
        <pc:sldMkLst>
          <pc:docMk/>
          <pc:sldMk cId="1794002427" sldId="270"/>
        </pc:sldMkLst>
        <pc:picChg chg="add del">
          <ac:chgData name="健 土井" userId="fc66ca42-532c-4e80-975f-3125816d21f4" providerId="ADAL" clId="{8A2C924E-E9FB-4C7E-8860-6D83D0ABB7D0}" dt="2020-12-29T04:10:49.465" v="29" actId="478"/>
          <ac:picMkLst>
            <pc:docMk/>
            <pc:sldMk cId="1794002427" sldId="270"/>
            <ac:picMk id="9" creationId="{B56CE3CD-0A04-400A-8811-A7130344FD7E}"/>
          </ac:picMkLst>
        </pc:picChg>
        <pc:picChg chg="add del mod ord modCrop">
          <ac:chgData name="健 土井" userId="fc66ca42-532c-4e80-975f-3125816d21f4" providerId="ADAL" clId="{8A2C924E-E9FB-4C7E-8860-6D83D0ABB7D0}" dt="2020-12-29T04:10:53.938" v="37"/>
          <ac:picMkLst>
            <pc:docMk/>
            <pc:sldMk cId="1794002427" sldId="270"/>
            <ac:picMk id="11" creationId="{A59F26A2-1F0C-4071-B9E5-BD44E950EFB5}"/>
          </ac:picMkLst>
        </pc:picChg>
      </pc:sldChg>
      <pc:sldChg chg="modSp">
        <pc:chgData name="健 土井" userId="fc66ca42-532c-4e80-975f-3125816d21f4" providerId="ADAL" clId="{8A2C924E-E9FB-4C7E-8860-6D83D0ABB7D0}" dt="2020-12-29T04:08:23.021" v="16"/>
        <pc:sldMkLst>
          <pc:docMk/>
          <pc:sldMk cId="274782649" sldId="271"/>
        </pc:sldMkLst>
        <pc:spChg chg="mod">
          <ac:chgData name="健 土井" userId="fc66ca42-532c-4e80-975f-3125816d21f4" providerId="ADAL" clId="{8A2C924E-E9FB-4C7E-8860-6D83D0ABB7D0}" dt="2020-12-29T04:08:23.021" v="16"/>
          <ac:spMkLst>
            <pc:docMk/>
            <pc:sldMk cId="274782649" sldId="271"/>
            <ac:spMk id="12" creationId="{35375771-CE3A-4CCC-9B47-C32F99880AA2}"/>
          </ac:spMkLst>
        </pc:spChg>
      </pc:sldChg>
      <pc:sldChg chg="add del">
        <pc:chgData name="健 土井" userId="fc66ca42-532c-4e80-975f-3125816d21f4" providerId="ADAL" clId="{8A2C924E-E9FB-4C7E-8860-6D83D0ABB7D0}" dt="2020-12-29T04:07:50.324" v="1" actId="2696"/>
        <pc:sldMkLst>
          <pc:docMk/>
          <pc:sldMk cId="311449288" sldId="272"/>
        </pc:sldMkLst>
      </pc:sldChg>
      <pc:sldChg chg="addSp delSp modSp add ord">
        <pc:chgData name="健 土井" userId="fc66ca42-532c-4e80-975f-3125816d21f4" providerId="ADAL" clId="{8A2C924E-E9FB-4C7E-8860-6D83D0ABB7D0}" dt="2020-12-29T06:30:00.114" v="2079" actId="1076"/>
        <pc:sldMkLst>
          <pc:docMk/>
          <pc:sldMk cId="4074663981" sldId="272"/>
        </pc:sldMkLst>
        <pc:spChg chg="add del mod">
          <ac:chgData name="健 土井" userId="fc66ca42-532c-4e80-975f-3125816d21f4" providerId="ADAL" clId="{8A2C924E-E9FB-4C7E-8860-6D83D0ABB7D0}" dt="2020-12-29T06:25:35.421" v="1979" actId="478"/>
          <ac:spMkLst>
            <pc:docMk/>
            <pc:sldMk cId="4074663981" sldId="272"/>
            <ac:spMk id="4" creationId="{96B46627-34A1-4D86-8CA0-F0989DABDDE0}"/>
          </ac:spMkLst>
        </pc:spChg>
        <pc:spChg chg="mod">
          <ac:chgData name="健 土井" userId="fc66ca42-532c-4e80-975f-3125816d21f4" providerId="ADAL" clId="{8A2C924E-E9FB-4C7E-8860-6D83D0ABB7D0}" dt="2020-12-29T05:05:26.924" v="916" actId="1076"/>
          <ac:spMkLst>
            <pc:docMk/>
            <pc:sldMk cId="4074663981" sldId="272"/>
            <ac:spMk id="6" creationId="{D3CA9E30-17C0-4011-9F99-28A3A6F53B3B}"/>
          </ac:spMkLst>
        </pc:spChg>
        <pc:spChg chg="mod">
          <ac:chgData name="健 土井" userId="fc66ca42-532c-4e80-975f-3125816d21f4" providerId="ADAL" clId="{8A2C924E-E9FB-4C7E-8860-6D83D0ABB7D0}" dt="2020-12-29T04:57:07.992" v="348"/>
          <ac:spMkLst>
            <pc:docMk/>
            <pc:sldMk cId="4074663981" sldId="272"/>
            <ac:spMk id="8" creationId="{4E18B3BF-A0A9-4FCB-9CC4-FD36CD86284C}"/>
          </ac:spMkLst>
        </pc:spChg>
        <pc:spChg chg="add mod">
          <ac:chgData name="健 土井" userId="fc66ca42-532c-4e80-975f-3125816d21f4" providerId="ADAL" clId="{8A2C924E-E9FB-4C7E-8860-6D83D0ABB7D0}" dt="2020-12-29T06:27:52.160" v="2018" actId="20577"/>
          <ac:spMkLst>
            <pc:docMk/>
            <pc:sldMk cId="4074663981" sldId="272"/>
            <ac:spMk id="11" creationId="{2D25CD0E-4CD2-4650-90AC-1D966847B624}"/>
          </ac:spMkLst>
        </pc:spChg>
        <pc:spChg chg="del">
          <ac:chgData name="健 土井" userId="fc66ca42-532c-4e80-975f-3125816d21f4" providerId="ADAL" clId="{8A2C924E-E9FB-4C7E-8860-6D83D0ABB7D0}" dt="2020-12-29T04:13:16.976" v="259" actId="478"/>
          <ac:spMkLst>
            <pc:docMk/>
            <pc:sldMk cId="4074663981" sldId="272"/>
            <ac:spMk id="13" creationId="{E58A66DC-9D76-4F11-9601-1245D00C7ABB}"/>
          </ac:spMkLst>
        </pc:spChg>
        <pc:spChg chg="add del">
          <ac:chgData name="健 土井" userId="fc66ca42-532c-4e80-975f-3125816d21f4" providerId="ADAL" clId="{8A2C924E-E9FB-4C7E-8860-6D83D0ABB7D0}" dt="2020-12-29T04:13:14.463" v="256" actId="478"/>
          <ac:spMkLst>
            <pc:docMk/>
            <pc:sldMk cId="4074663981" sldId="272"/>
            <ac:spMk id="15" creationId="{ED120789-F1E3-46D7-8B33-08F361C24117}"/>
          </ac:spMkLst>
        </pc:spChg>
        <pc:spChg chg="add del mod">
          <ac:chgData name="健 土井" userId="fc66ca42-532c-4e80-975f-3125816d21f4" providerId="ADAL" clId="{8A2C924E-E9FB-4C7E-8860-6D83D0ABB7D0}" dt="2020-12-29T04:58:50.284" v="452" actId="478"/>
          <ac:spMkLst>
            <pc:docMk/>
            <pc:sldMk cId="4074663981" sldId="272"/>
            <ac:spMk id="16" creationId="{D78868ED-B3AF-428C-808B-D3FCC15ADD63}"/>
          </ac:spMkLst>
        </pc:spChg>
        <pc:spChg chg="add mod">
          <ac:chgData name="健 土井" userId="fc66ca42-532c-4e80-975f-3125816d21f4" providerId="ADAL" clId="{8A2C924E-E9FB-4C7E-8860-6D83D0ABB7D0}" dt="2020-12-29T06:27:58.120" v="2020" actId="20577"/>
          <ac:spMkLst>
            <pc:docMk/>
            <pc:sldMk cId="4074663981" sldId="272"/>
            <ac:spMk id="17" creationId="{F4E12440-F4DE-4195-8F78-04E12CCDB1CF}"/>
          </ac:spMkLst>
        </pc:spChg>
        <pc:spChg chg="add mod">
          <ac:chgData name="健 土井" userId="fc66ca42-532c-4e80-975f-3125816d21f4" providerId="ADAL" clId="{8A2C924E-E9FB-4C7E-8860-6D83D0ABB7D0}" dt="2020-12-29T06:27:40.222" v="2014" actId="115"/>
          <ac:spMkLst>
            <pc:docMk/>
            <pc:sldMk cId="4074663981" sldId="272"/>
            <ac:spMk id="29" creationId="{2BA933E3-7B61-4505-9E75-B59C5BD7C576}"/>
          </ac:spMkLst>
        </pc:spChg>
        <pc:spChg chg="add mod">
          <ac:chgData name="健 土井" userId="fc66ca42-532c-4e80-975f-3125816d21f4" providerId="ADAL" clId="{8A2C924E-E9FB-4C7E-8860-6D83D0ABB7D0}" dt="2020-12-29T06:24:45.971" v="1969" actId="1076"/>
          <ac:spMkLst>
            <pc:docMk/>
            <pc:sldMk cId="4074663981" sldId="272"/>
            <ac:spMk id="30" creationId="{0B8BD30B-8625-4A5C-9F3B-966D13519D97}"/>
          </ac:spMkLst>
        </pc:spChg>
        <pc:spChg chg="add mod">
          <ac:chgData name="健 土井" userId="fc66ca42-532c-4e80-975f-3125816d21f4" providerId="ADAL" clId="{8A2C924E-E9FB-4C7E-8860-6D83D0ABB7D0}" dt="2020-12-29T06:25:46.780" v="1980" actId="115"/>
          <ac:spMkLst>
            <pc:docMk/>
            <pc:sldMk cId="4074663981" sldId="272"/>
            <ac:spMk id="31" creationId="{16A425EA-7A04-4820-91AF-6F36A090A66E}"/>
          </ac:spMkLst>
        </pc:spChg>
        <pc:spChg chg="add mod">
          <ac:chgData name="健 土井" userId="fc66ca42-532c-4e80-975f-3125816d21f4" providerId="ADAL" clId="{8A2C924E-E9FB-4C7E-8860-6D83D0ABB7D0}" dt="2020-12-29T06:29:44.516" v="2078" actId="1076"/>
          <ac:spMkLst>
            <pc:docMk/>
            <pc:sldMk cId="4074663981" sldId="272"/>
            <ac:spMk id="32" creationId="{971A39FA-F7DB-4412-BC69-C2FF418BDE41}"/>
          </ac:spMkLst>
        </pc:spChg>
        <pc:grpChg chg="add del mod">
          <ac:chgData name="健 土井" userId="fc66ca42-532c-4e80-975f-3125816d21f4" providerId="ADAL" clId="{8A2C924E-E9FB-4C7E-8860-6D83D0ABB7D0}" dt="2020-12-29T05:03:48.875" v="889" actId="165"/>
          <ac:grpSpMkLst>
            <pc:docMk/>
            <pc:sldMk cId="4074663981" sldId="272"/>
            <ac:grpSpMk id="27" creationId="{D8495D36-FAE7-42BA-B509-EFF91EEA66A6}"/>
          </ac:grpSpMkLst>
        </pc:grpChg>
        <pc:picChg chg="del">
          <ac:chgData name="健 土井" userId="fc66ca42-532c-4e80-975f-3125816d21f4" providerId="ADAL" clId="{8A2C924E-E9FB-4C7E-8860-6D83D0ABB7D0}" dt="2020-12-29T04:13:16.043" v="258" actId="478"/>
          <ac:picMkLst>
            <pc:docMk/>
            <pc:sldMk cId="4074663981" sldId="272"/>
            <ac:picMk id="3" creationId="{E9F3D159-8B5C-4052-92EC-BCB3BA7A3E5B}"/>
          </ac:picMkLst>
        </pc:picChg>
        <pc:picChg chg="add mod">
          <ac:chgData name="健 土井" userId="fc66ca42-532c-4e80-975f-3125816d21f4" providerId="ADAL" clId="{8A2C924E-E9FB-4C7E-8860-6D83D0ABB7D0}" dt="2020-12-29T06:25:19.122" v="1975" actId="1076"/>
          <ac:picMkLst>
            <pc:docMk/>
            <pc:sldMk cId="4074663981" sldId="272"/>
            <ac:picMk id="5" creationId="{721519F1-2A57-4D3C-A0E7-1D579DDD4EA8}"/>
          </ac:picMkLst>
        </pc:picChg>
        <pc:picChg chg="add del">
          <ac:chgData name="健 土井" userId="fc66ca42-532c-4e80-975f-3125816d21f4" providerId="ADAL" clId="{8A2C924E-E9FB-4C7E-8860-6D83D0ABB7D0}" dt="2020-12-29T04:13:12.842" v="255" actId="478"/>
          <ac:picMkLst>
            <pc:docMk/>
            <pc:sldMk cId="4074663981" sldId="272"/>
            <ac:picMk id="9" creationId="{B56CE3CD-0A04-400A-8811-A7130344FD7E}"/>
          </ac:picMkLst>
        </pc:picChg>
        <pc:picChg chg="add mod ord">
          <ac:chgData name="健 土井" userId="fc66ca42-532c-4e80-975f-3125816d21f4" providerId="ADAL" clId="{8A2C924E-E9FB-4C7E-8860-6D83D0ABB7D0}" dt="2020-12-29T06:30:00.114" v="2079" actId="1076"/>
          <ac:picMkLst>
            <pc:docMk/>
            <pc:sldMk cId="4074663981" sldId="272"/>
            <ac:picMk id="10" creationId="{5CAB11EC-4D9E-4DB1-AC02-D48C745816B7}"/>
          </ac:picMkLst>
        </pc:picChg>
        <pc:picChg chg="del">
          <ac:chgData name="健 土井" userId="fc66ca42-532c-4e80-975f-3125816d21f4" providerId="ADAL" clId="{8A2C924E-E9FB-4C7E-8860-6D83D0ABB7D0}" dt="2020-12-29T04:13:15.266" v="257" actId="478"/>
          <ac:picMkLst>
            <pc:docMk/>
            <pc:sldMk cId="4074663981" sldId="272"/>
            <ac:picMk id="12" creationId="{3302FAB4-C096-4ED4-B524-E850F06EE0B5}"/>
          </ac:picMkLst>
        </pc:picChg>
        <pc:picChg chg="add del mod">
          <ac:chgData name="健 土井" userId="fc66ca42-532c-4e80-975f-3125816d21f4" providerId="ADAL" clId="{8A2C924E-E9FB-4C7E-8860-6D83D0ABB7D0}" dt="2020-12-29T05:03:22.733" v="882" actId="478"/>
          <ac:picMkLst>
            <pc:docMk/>
            <pc:sldMk cId="4074663981" sldId="272"/>
            <ac:picMk id="18" creationId="{420C33A2-54FF-49CF-AF52-9EDB7D12B183}"/>
          </ac:picMkLst>
        </pc:picChg>
        <pc:picChg chg="add mod topLvl">
          <ac:chgData name="健 土井" userId="fc66ca42-532c-4e80-975f-3125816d21f4" providerId="ADAL" clId="{8A2C924E-E9FB-4C7E-8860-6D83D0ABB7D0}" dt="2020-12-29T06:24:48.502" v="1970" actId="1076"/>
          <ac:picMkLst>
            <pc:docMk/>
            <pc:sldMk cId="4074663981" sldId="272"/>
            <ac:picMk id="20" creationId="{88EE4205-4621-4CDF-8549-1B4FB3EE7359}"/>
          </ac:picMkLst>
        </pc:picChg>
        <pc:picChg chg="add del mod topLvl">
          <ac:chgData name="健 土井" userId="fc66ca42-532c-4e80-975f-3125816d21f4" providerId="ADAL" clId="{8A2C924E-E9FB-4C7E-8860-6D83D0ABB7D0}" dt="2020-12-29T05:10:21.769" v="1680" actId="478"/>
          <ac:picMkLst>
            <pc:docMk/>
            <pc:sldMk cId="4074663981" sldId="272"/>
            <ac:picMk id="22" creationId="{7ADBDA2D-B85C-4388-9697-59A00B96236A}"/>
          </ac:picMkLst>
        </pc:picChg>
        <pc:picChg chg="add del mod topLvl">
          <ac:chgData name="健 土井" userId="fc66ca42-532c-4e80-975f-3125816d21f4" providerId="ADAL" clId="{8A2C924E-E9FB-4C7E-8860-6D83D0ABB7D0}" dt="2020-12-29T05:10:24.057" v="1682" actId="478"/>
          <ac:picMkLst>
            <pc:docMk/>
            <pc:sldMk cId="4074663981" sldId="272"/>
            <ac:picMk id="24" creationId="{F97851D7-1D0E-4BA6-8E86-80829EFDF3DC}"/>
          </ac:picMkLst>
        </pc:picChg>
        <pc:picChg chg="add mod topLvl">
          <ac:chgData name="健 土井" userId="fc66ca42-532c-4e80-975f-3125816d21f4" providerId="ADAL" clId="{8A2C924E-E9FB-4C7E-8860-6D83D0ABB7D0}" dt="2020-12-29T06:24:41.220" v="1968" actId="1076"/>
          <ac:picMkLst>
            <pc:docMk/>
            <pc:sldMk cId="4074663981" sldId="272"/>
            <ac:picMk id="26" creationId="{465CFA40-C60A-4368-B691-E24C9C908BE5}"/>
          </ac:picMkLst>
        </pc:picChg>
        <pc:picChg chg="mod">
          <ac:chgData name="健 土井" userId="fc66ca42-532c-4e80-975f-3125816d21f4" providerId="ADAL" clId="{8A2C924E-E9FB-4C7E-8860-6D83D0ABB7D0}" dt="2020-12-29T05:05:30.564" v="917" actId="1076"/>
          <ac:picMkLst>
            <pc:docMk/>
            <pc:sldMk cId="4074663981" sldId="272"/>
            <ac:picMk id="1026" creationId="{042160A5-4693-4E82-9C87-3558FC8524F4}"/>
          </ac:picMkLst>
        </pc:picChg>
        <pc:cxnChg chg="add del mod">
          <ac:chgData name="健 土井" userId="fc66ca42-532c-4e80-975f-3125816d21f4" providerId="ADAL" clId="{8A2C924E-E9FB-4C7E-8860-6D83D0ABB7D0}" dt="2020-12-29T06:29:22.666" v="2075" actId="11529"/>
          <ac:cxnSpMkLst>
            <pc:docMk/>
            <pc:sldMk cId="4074663981" sldId="272"/>
            <ac:cxnSpMk id="33" creationId="{E5A9B99D-B434-49F4-9D71-AACD29535036}"/>
          </ac:cxnSpMkLst>
        </pc:cxnChg>
        <pc:cxnChg chg="add mod">
          <ac:chgData name="健 土井" userId="fc66ca42-532c-4e80-975f-3125816d21f4" providerId="ADAL" clId="{8A2C924E-E9FB-4C7E-8860-6D83D0ABB7D0}" dt="2020-12-29T06:29:39.946" v="2077" actId="1076"/>
          <ac:cxnSpMkLst>
            <pc:docMk/>
            <pc:sldMk cId="4074663981" sldId="272"/>
            <ac:cxnSpMk id="35" creationId="{2D9B07EC-0C66-4231-B83B-9FEF0160DAA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5" y="136524"/>
            <a:ext cx="8939462" cy="633497"/>
          </a:xfrm>
        </p:spPr>
        <p:txBody>
          <a:bodyPr anchor="ctr">
            <a:noAutofit/>
          </a:bodyPr>
          <a:lstStyle>
            <a:lvl1pPr algn="ctr">
              <a:defRPr sz="3600" b="1">
                <a:solidFill>
                  <a:srgbClr val="3399FF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285" y="894513"/>
            <a:ext cx="8939462" cy="633498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01E4E98-4499-4D79-9BD3-C7901BB2105E}"/>
              </a:ext>
            </a:extLst>
          </p:cNvPr>
          <p:cNvCxnSpPr>
            <a:cxnSpLocks/>
          </p:cNvCxnSpPr>
          <p:nvPr userDrawn="1"/>
        </p:nvCxnSpPr>
        <p:spPr>
          <a:xfrm>
            <a:off x="0" y="742910"/>
            <a:ext cx="91440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3889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37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910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9788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1134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678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5516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2222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45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471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51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B3637-515B-4DEF-949B-05AF90D5B363}" type="datetimeFigureOut">
              <a:rPr kumimoji="1" lang="ja-JP" altLang="en-US" smtClean="0"/>
              <a:t>2021/1/19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863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「mbot」の画像検索結果">
            <a:extLst>
              <a:ext uri="{FF2B5EF4-FFF2-40B4-BE49-F238E27FC236}">
                <a16:creationId xmlns:a16="http://schemas.microsoft.com/office/drawing/2014/main" id="{F7CA934F-B9A5-41A4-9836-4DF204C5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674" y="1652503"/>
            <a:ext cx="3972063" cy="397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err="1" smtClean="0"/>
              <a:t>ｍ</a:t>
            </a:r>
            <a:r>
              <a:rPr kumimoji="1" lang="en-US" altLang="ja-JP" dirty="0" smtClean="0"/>
              <a:t>Bot</a:t>
            </a:r>
            <a:r>
              <a:rPr kumimoji="1" lang="ja-JP" altLang="en-US" dirty="0" smtClean="0"/>
              <a:t>プログラミングガイドブック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08935D8-F03E-456D-BCDB-42E98D9211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 err="1"/>
              <a:t>ｍ</a:t>
            </a:r>
            <a:r>
              <a:rPr kumimoji="1" lang="en-US" altLang="ja-JP" dirty="0"/>
              <a:t>Bot</a:t>
            </a:r>
            <a:r>
              <a:rPr kumimoji="1" lang="ja-JP" altLang="en-US" dirty="0" smtClean="0"/>
              <a:t>をプログラミングで動かそう</a:t>
            </a:r>
            <a:endParaRPr kumimoji="1" lang="ja-JP" altLang="en-US" dirty="0"/>
          </a:p>
        </p:txBody>
      </p:sp>
      <p:sp>
        <p:nvSpPr>
          <p:cNvPr id="24" name="タイトル 1"/>
          <p:cNvSpPr txBox="1">
            <a:spLocks/>
          </p:cNvSpPr>
          <p:nvPr/>
        </p:nvSpPr>
        <p:spPr>
          <a:xfrm>
            <a:off x="3038833" y="5749058"/>
            <a:ext cx="6008914" cy="750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600" b="1" kern="1200">
                <a:solidFill>
                  <a:srgbClr val="3399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dirty="0" smtClean="0">
                <a:solidFill>
                  <a:schemeClr val="tx1"/>
                </a:solidFill>
                <a:latin typeface="ＤＨＰ特太ゴシック体" panose="020B0500000000000000" pitchFamily="50" charset="-128"/>
                <a:ea typeface="ＤＨＰ特太ゴシック体" panose="020B0500000000000000" pitchFamily="50" charset="-128"/>
              </a:rPr>
              <a:t>名前（　　　　　　　　　）</a:t>
            </a:r>
            <a:endParaRPr lang="ja-JP" altLang="en-US" dirty="0">
              <a:solidFill>
                <a:schemeClr val="tx1"/>
              </a:solidFill>
              <a:latin typeface="ＤＨＰ特太ゴシック体" panose="020B0500000000000000" pitchFamily="50" charset="-128"/>
              <a:ea typeface="ＤＨＰ特太ゴシック体" panose="020B0500000000000000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161476" y="6414602"/>
            <a:ext cx="64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１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88016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B82E7F94-9EA7-4BBA-A3FB-B0FD7B13D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072" y="2483989"/>
            <a:ext cx="4555166" cy="2416038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超音波センサー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超音波センサーを使ったプログラミング例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この例では、対象物との距離が５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ｃｍ以下になったときに、動きを止めます。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B6C25F5-12BF-49A2-9A6B-9EE0C51B43F9}"/>
              </a:ext>
            </a:extLst>
          </p:cNvPr>
          <p:cNvGrpSpPr/>
          <p:nvPr/>
        </p:nvGrpSpPr>
        <p:grpSpPr>
          <a:xfrm>
            <a:off x="132347" y="2420575"/>
            <a:ext cx="8730180" cy="3102025"/>
            <a:chOff x="132347" y="2761880"/>
            <a:chExt cx="8730180" cy="3102025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5E4814B7-C876-484F-A83D-EE0CE497F3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07" t="29161" r="52660" b="6412"/>
            <a:stretch/>
          </p:blipFill>
          <p:spPr>
            <a:xfrm>
              <a:off x="132347" y="2761880"/>
              <a:ext cx="3820425" cy="3102025"/>
            </a:xfrm>
            <a:prstGeom prst="rect">
              <a:avLst/>
            </a:prstGeom>
          </p:spPr>
        </p:pic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CA63E930-C5B0-442B-9415-8D2F321B34F1}"/>
                </a:ext>
              </a:extLst>
            </p:cNvPr>
            <p:cNvSpPr/>
            <p:nvPr/>
          </p:nvSpPr>
          <p:spPr>
            <a:xfrm>
              <a:off x="2885812" y="2915293"/>
              <a:ext cx="889233" cy="273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7B3B6D7E-95E2-4B23-97F1-C27A3BEBEAD3}"/>
                </a:ext>
              </a:extLst>
            </p:cNvPr>
            <p:cNvSpPr/>
            <p:nvPr/>
          </p:nvSpPr>
          <p:spPr>
            <a:xfrm>
              <a:off x="2961314" y="4504888"/>
              <a:ext cx="889233" cy="273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08F66958-A098-4DB0-8E4E-4985F62A68C3}"/>
                </a:ext>
              </a:extLst>
            </p:cNvPr>
            <p:cNvSpPr/>
            <p:nvPr/>
          </p:nvSpPr>
          <p:spPr>
            <a:xfrm>
              <a:off x="2769837" y="4576880"/>
              <a:ext cx="1311758" cy="2013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</a:t>
              </a:r>
              <a:r>
                <a:rPr kumimoji="1" lang="en-US" altLang="ja-JP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未満</a:t>
              </a: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19F8FC60-0BC3-4460-B41C-686863F1E151}"/>
                </a:ext>
              </a:extLst>
            </p:cNvPr>
            <p:cNvSpPr/>
            <p:nvPr/>
          </p:nvSpPr>
          <p:spPr>
            <a:xfrm>
              <a:off x="2720061" y="3029513"/>
              <a:ext cx="1311758" cy="2013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</a:t>
              </a:r>
              <a:r>
                <a:rPr kumimoji="1" lang="en-US" altLang="ja-JP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以上</a:t>
              </a: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D64BEBAD-7735-411A-856D-0AB33111F2C4}"/>
                </a:ext>
              </a:extLst>
            </p:cNvPr>
            <p:cNvSpPr/>
            <p:nvPr/>
          </p:nvSpPr>
          <p:spPr>
            <a:xfrm>
              <a:off x="7550769" y="3233771"/>
              <a:ext cx="1311758" cy="2013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</a:t>
              </a:r>
              <a:r>
                <a:rPr kumimoji="1" lang="en-US" altLang="ja-JP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未満</a:t>
              </a:r>
            </a:p>
          </p:txBody>
        </p:sp>
      </p:grpSp>
      <p:sp>
        <p:nvSpPr>
          <p:cNvPr id="17" name="楕円 16">
            <a:extLst>
              <a:ext uri="{FF2B5EF4-FFF2-40B4-BE49-F238E27FC236}">
                <a16:creationId xmlns:a16="http://schemas.microsoft.com/office/drawing/2014/main" id="{FBFA62DB-6ADE-40CD-8A97-1A5C6B603B57}"/>
              </a:ext>
            </a:extLst>
          </p:cNvPr>
          <p:cNvSpPr/>
          <p:nvPr/>
        </p:nvSpPr>
        <p:spPr>
          <a:xfrm>
            <a:off x="7793372" y="3582099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CD0CFB9D-B840-4876-86B4-A5E07E890D31}"/>
              </a:ext>
            </a:extLst>
          </p:cNvPr>
          <p:cNvCxnSpPr>
            <a:cxnSpLocks/>
          </p:cNvCxnSpPr>
          <p:nvPr/>
        </p:nvCxnSpPr>
        <p:spPr>
          <a:xfrm>
            <a:off x="8061820" y="3137483"/>
            <a:ext cx="0" cy="419449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図 23">
            <a:extLst>
              <a:ext uri="{FF2B5EF4-FFF2-40B4-BE49-F238E27FC236}">
                <a16:creationId xmlns:a16="http://schemas.microsoft.com/office/drawing/2014/main" id="{4FC81848-06A3-46CA-B037-85E5A18319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7" t="61078" r="12661" b="22652"/>
          <a:stretch/>
        </p:blipFill>
        <p:spPr>
          <a:xfrm>
            <a:off x="4395140" y="5572374"/>
            <a:ext cx="4501362" cy="772546"/>
          </a:xfrm>
          <a:prstGeom prst="rect">
            <a:avLst/>
          </a:prstGeom>
        </p:spPr>
      </p:pic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4916226" y="5436633"/>
            <a:ext cx="912373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328719" y="5176550"/>
            <a:ext cx="4567782" cy="1168370"/>
          </a:xfrm>
          <a:prstGeom prst="borderCallout2">
            <a:avLst>
              <a:gd name="adj1" fmla="val -509"/>
              <a:gd name="adj2" fmla="val 49857"/>
              <a:gd name="adj3" fmla="val -77546"/>
              <a:gd name="adj4" fmla="val 49864"/>
              <a:gd name="adj5" fmla="val -86910"/>
              <a:gd name="adj6" fmla="val 49853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2C911DE9-9789-4272-8D32-F2B4C723ED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470" y="5624707"/>
            <a:ext cx="912373" cy="314611"/>
          </a:xfrm>
          <a:prstGeom prst="rect">
            <a:avLst/>
          </a:prstGeom>
        </p:spPr>
      </p:pic>
      <p:sp>
        <p:nvSpPr>
          <p:cNvPr id="28" name="円弧 27">
            <a:extLst>
              <a:ext uri="{FF2B5EF4-FFF2-40B4-BE49-F238E27FC236}">
                <a16:creationId xmlns:a16="http://schemas.microsoft.com/office/drawing/2014/main" id="{2C23977A-1DED-495E-A639-29DE0E4E21EC}"/>
              </a:ext>
            </a:extLst>
          </p:cNvPr>
          <p:cNvSpPr/>
          <p:nvPr/>
        </p:nvSpPr>
        <p:spPr>
          <a:xfrm flipH="1" flipV="1">
            <a:off x="5996231" y="5610406"/>
            <a:ext cx="912372" cy="520366"/>
          </a:xfrm>
          <a:prstGeom prst="arc">
            <a:avLst>
              <a:gd name="adj1" fmla="val 10917188"/>
              <a:gd name="adj2" fmla="val 0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952772" y="6453085"/>
            <a:ext cx="82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１０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6875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E58A66DC-9D76-4F11-9601-1245D00C7ABB}"/>
              </a:ext>
            </a:extLst>
          </p:cNvPr>
          <p:cNvSpPr/>
          <p:nvPr/>
        </p:nvSpPr>
        <p:spPr>
          <a:xfrm>
            <a:off x="6660653" y="1011321"/>
            <a:ext cx="2197100" cy="1498600"/>
          </a:xfrm>
          <a:prstGeom prst="wedgeRoundRectCallout">
            <a:avLst>
              <a:gd name="adj1" fmla="val -54938"/>
              <a:gd name="adj2" fmla="val 6773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前が十分空いているときだけ、進むようにしてみたの。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9F3D159-8B5C-4052-92EC-BCB3BA7A3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53" y="3350866"/>
            <a:ext cx="4112245" cy="2681083"/>
          </a:xfrm>
          <a:prstGeom prst="rect">
            <a:avLst/>
          </a:prstGeom>
        </p:spPr>
      </p:pic>
      <p:pic>
        <p:nvPicPr>
          <p:cNvPr id="1026" name="Picture 2" descr="黒い髪の男の子のイラスト | かわいいフリー素材集 いらすとや">
            <a:extLst>
              <a:ext uri="{FF2B5EF4-FFF2-40B4-BE49-F238E27FC236}">
                <a16:creationId xmlns:a16="http://schemas.microsoft.com/office/drawing/2014/main" id="{042160A5-4693-4E82-9C87-3558FC8524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3"/>
          <a:stretch/>
        </p:blipFill>
        <p:spPr bwMode="auto">
          <a:xfrm>
            <a:off x="677009" y="1228040"/>
            <a:ext cx="1448654" cy="176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女の子の顔のアイコン | かわいいフリー素材集 いらすとや">
            <a:extLst>
              <a:ext uri="{FF2B5EF4-FFF2-40B4-BE49-F238E27FC236}">
                <a16:creationId xmlns:a16="http://schemas.microsoft.com/office/drawing/2014/main" id="{B56CE3CD-0A04-400A-8811-A7130344F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403" y="1137892"/>
            <a:ext cx="1850250" cy="185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D3CA9E30-17C0-4011-9F99-28A3A6F53B3B}"/>
              </a:ext>
            </a:extLst>
          </p:cNvPr>
          <p:cNvSpPr/>
          <p:nvPr/>
        </p:nvSpPr>
        <p:spPr>
          <a:xfrm>
            <a:off x="2125663" y="1011321"/>
            <a:ext cx="2197100" cy="1498600"/>
          </a:xfrm>
          <a:prstGeom prst="wedgeRoundRectCallout">
            <a:avLst>
              <a:gd name="adj1" fmla="val -54938"/>
              <a:gd name="adj2" fmla="val 6773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ぶつかりそうだったら、何秒か待つようにしてみたよ。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4E18B3BF-A0A9-4FCB-9CC4-FD36CD8628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超音波センサー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3302FAB4-C096-4ED4-B524-E850F06EE0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963" y="3474586"/>
            <a:ext cx="4302104" cy="2491035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6B46627-34A1-4D86-8CA0-F0989DABDDE0}"/>
              </a:ext>
            </a:extLst>
          </p:cNvPr>
          <p:cNvSpPr/>
          <p:nvPr/>
        </p:nvSpPr>
        <p:spPr>
          <a:xfrm>
            <a:off x="836186" y="3109566"/>
            <a:ext cx="11303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けんた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D120789-F1E3-46D7-8B33-08F361C24117}"/>
              </a:ext>
            </a:extLst>
          </p:cNvPr>
          <p:cNvSpPr/>
          <p:nvPr/>
        </p:nvSpPr>
        <p:spPr>
          <a:xfrm>
            <a:off x="5052054" y="3132265"/>
            <a:ext cx="11303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ようこ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166181" y="6347792"/>
            <a:ext cx="896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１１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4002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720EDBA-B47A-4134-A475-FFDB28795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47" y="3232743"/>
            <a:ext cx="4507724" cy="2938925"/>
          </a:xfrm>
          <a:prstGeom prst="rect">
            <a:avLst/>
          </a:prstGeom>
        </p:spPr>
      </p:pic>
      <p:pic>
        <p:nvPicPr>
          <p:cNvPr id="1028" name="Picture 4" descr="黒い髪の女の子のイラスト | かわいいフリー素材集 いらすとや">
            <a:extLst>
              <a:ext uri="{FF2B5EF4-FFF2-40B4-BE49-F238E27FC236}">
                <a16:creationId xmlns:a16="http://schemas.microsoft.com/office/drawing/2014/main" id="{84A2D004-9E9F-4457-98D0-53A84C3641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21"/>
          <a:stretch/>
        </p:blipFill>
        <p:spPr bwMode="auto">
          <a:xfrm>
            <a:off x="4910931" y="890964"/>
            <a:ext cx="1453163" cy="174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1.bp.blogspot.com/-DC5nNC4usfM/VZ-O2ZIgKQI/AAAAAAAAu98/LSxkiFZm1r4/s800/boy03_smile.png">
            <a:extLst>
              <a:ext uri="{FF2B5EF4-FFF2-40B4-BE49-F238E27FC236}">
                <a16:creationId xmlns:a16="http://schemas.microsoft.com/office/drawing/2014/main" id="{5545EED7-20A9-44D1-93A7-ED247091A7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84"/>
          <a:stretch/>
        </p:blipFill>
        <p:spPr bwMode="auto">
          <a:xfrm>
            <a:off x="519063" y="858327"/>
            <a:ext cx="1823558" cy="1791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吹き出し: 角を丸めた四角形 14">
            <a:extLst>
              <a:ext uri="{FF2B5EF4-FFF2-40B4-BE49-F238E27FC236}">
                <a16:creationId xmlns:a16="http://schemas.microsoft.com/office/drawing/2014/main" id="{828B9B9D-EF4D-48E4-A151-14F38695190F}"/>
              </a:ext>
            </a:extLst>
          </p:cNvPr>
          <p:cNvSpPr/>
          <p:nvPr/>
        </p:nvSpPr>
        <p:spPr>
          <a:xfrm>
            <a:off x="2354375" y="847129"/>
            <a:ext cx="2197100" cy="1498600"/>
          </a:xfrm>
          <a:prstGeom prst="wedgeRoundRectCallout">
            <a:avLst>
              <a:gd name="adj1" fmla="val -54938"/>
              <a:gd name="adj2" fmla="val 6773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前向きに動かすブロックを使って、ぶつかりそうなら動きを止めるようにしたよ。</a:t>
            </a:r>
          </a:p>
        </p:txBody>
      </p:sp>
      <p:sp>
        <p:nvSpPr>
          <p:cNvPr id="16" name="吹き出し: 角を丸めた四角形 15">
            <a:extLst>
              <a:ext uri="{FF2B5EF4-FFF2-40B4-BE49-F238E27FC236}">
                <a16:creationId xmlns:a16="http://schemas.microsoft.com/office/drawing/2014/main" id="{C444F2ED-9C98-43E9-9070-944C3C41829F}"/>
              </a:ext>
            </a:extLst>
          </p:cNvPr>
          <p:cNvSpPr/>
          <p:nvPr/>
        </p:nvSpPr>
        <p:spPr>
          <a:xfrm>
            <a:off x="6578599" y="945067"/>
            <a:ext cx="2197100" cy="1498600"/>
          </a:xfrm>
          <a:prstGeom prst="wedgeRoundRectCallout">
            <a:avLst>
              <a:gd name="adj1" fmla="val -54938"/>
              <a:gd name="adj2" fmla="val 6773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上ボタンが押された後に、「もし～でなければ」ブロックを使ってみたわ。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BAE36E6-C36E-439B-8CB6-4B035886ED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879" y="3264840"/>
            <a:ext cx="4249896" cy="2906828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155BAD83-E1A6-4CBA-8799-51BFC650FE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超音波センサー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33C36D9-C88A-4C6E-9D20-1E07488D8EA0}"/>
              </a:ext>
            </a:extLst>
          </p:cNvPr>
          <p:cNvSpPr/>
          <p:nvPr/>
        </p:nvSpPr>
        <p:spPr>
          <a:xfrm>
            <a:off x="5072362" y="2827843"/>
            <a:ext cx="11303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さくら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5375771-CE3A-4CCC-9B47-C32F99880AA2}"/>
              </a:ext>
            </a:extLst>
          </p:cNvPr>
          <p:cNvSpPr/>
          <p:nvPr/>
        </p:nvSpPr>
        <p:spPr>
          <a:xfrm>
            <a:off x="865692" y="2796558"/>
            <a:ext cx="1130300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ゆうと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025618" y="6458086"/>
            <a:ext cx="88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１２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4782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ライントレースセンサー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/>
              <a:t>mBot</a:t>
            </a:r>
            <a:r>
              <a:rPr lang="ja-JP" altLang="en-US" sz="2800" dirty="0"/>
              <a:t>で道を確認</a:t>
            </a:r>
            <a:r>
              <a:rPr lang="en-US" altLang="ja-JP" sz="2800" dirty="0"/>
              <a:t>〜</a:t>
            </a:r>
            <a:r>
              <a:rPr lang="ja-JP" altLang="en-US" sz="2800" dirty="0"/>
              <a:t>ラインを検知する仕組み</a:t>
            </a:r>
            <a:r>
              <a:rPr lang="en-US" altLang="ja-JP" sz="2800" dirty="0"/>
              <a:t>〜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360726" y="1652503"/>
            <a:ext cx="421127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ライントレースセンサーは、赤外線を使って対象物が白か黒か判定するパーツ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DE8747E-1819-4089-A366-3498BCF167E3}"/>
              </a:ext>
            </a:extLst>
          </p:cNvPr>
          <p:cNvSpPr txBox="1"/>
          <p:nvPr/>
        </p:nvSpPr>
        <p:spPr>
          <a:xfrm>
            <a:off x="4186108" y="4226648"/>
            <a:ext cx="48539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ライントレースセンサーの仕組み： 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⾚外線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LED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からだされた⾚外線が対象物に当たって反射してきたとき、 受光モジュールにどれだけの赤外線が戻ってきたかを計測しています。戻ってきた⾚外線の量をもとに対象物が⽩（っぽい）か⿊（っぽい）かを判定しています。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D55628F-8704-4124-B279-1D38BD82FC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58" t="29415" r="61974" b="33859"/>
          <a:stretch/>
        </p:blipFill>
        <p:spPr>
          <a:xfrm>
            <a:off x="823319" y="2705961"/>
            <a:ext cx="2568282" cy="177630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1564DDC-D4BE-4F8E-8930-C99C78B1EC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929" t="30237" r="8203" b="33037"/>
          <a:stretch/>
        </p:blipFill>
        <p:spPr>
          <a:xfrm>
            <a:off x="6613074" y="1491744"/>
            <a:ext cx="1988106" cy="137503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E6EECDA5-4CDA-4892-A633-FFCBEEC418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58" t="66290" r="27534" b="9516"/>
          <a:stretch/>
        </p:blipFill>
        <p:spPr>
          <a:xfrm>
            <a:off x="4186108" y="2866779"/>
            <a:ext cx="4479408" cy="1407596"/>
          </a:xfrm>
          <a:prstGeom prst="rect">
            <a:avLst/>
          </a:prstGeom>
        </p:spPr>
      </p:pic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BF81765F-1872-4AF9-AB2F-A13DEDAA9779}"/>
              </a:ext>
            </a:extLst>
          </p:cNvPr>
          <p:cNvSpPr/>
          <p:nvPr/>
        </p:nvSpPr>
        <p:spPr>
          <a:xfrm>
            <a:off x="823319" y="4710667"/>
            <a:ext cx="2629181" cy="1467941"/>
          </a:xfrm>
          <a:prstGeom prst="wedgeRoundRectCallout">
            <a:avLst>
              <a:gd name="adj1" fmla="val -36005"/>
              <a:gd name="adj2" fmla="val -7633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Sensor1</a:t>
            </a:r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  <a:r>
              <a: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Sensor2</a:t>
            </a:r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の２つの赤外線センサーがついています。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063169" y="6488668"/>
            <a:ext cx="88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１３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6248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B30C3FE8-A088-478D-9588-F0CAF44EB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237" y="2354551"/>
            <a:ext cx="4650692" cy="2971275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E1213081-0A5C-4BA2-BC09-A48D8C87C1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5" t="67146" r="13889" b="15914"/>
          <a:stretch/>
        </p:blipFill>
        <p:spPr>
          <a:xfrm>
            <a:off x="4468274" y="5428125"/>
            <a:ext cx="4294476" cy="79043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ライントレースセンサー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ライントレースセンサーを使ったプログラミング例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</a:t>
            </a:r>
            <a:r>
              <a:rPr kumimoji="1" lang="en-US" altLang="ja-JP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が黒いライン上のときは前進し、ラインからそれたとき（床が白のとき）に動きを止めます。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FBFA62DB-6ADE-40CD-8A97-1A5C6B603B57}"/>
              </a:ext>
            </a:extLst>
          </p:cNvPr>
          <p:cNvSpPr/>
          <p:nvPr/>
        </p:nvSpPr>
        <p:spPr>
          <a:xfrm>
            <a:off x="7768205" y="3025020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CD0CFB9D-B840-4876-86B4-A5E07E890D31}"/>
              </a:ext>
            </a:extLst>
          </p:cNvPr>
          <p:cNvCxnSpPr>
            <a:cxnSpLocks/>
          </p:cNvCxnSpPr>
          <p:nvPr/>
        </p:nvCxnSpPr>
        <p:spPr>
          <a:xfrm>
            <a:off x="8061820" y="2605571"/>
            <a:ext cx="0" cy="419449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4915131" y="5411401"/>
            <a:ext cx="912371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>
            <a:extLst>
              <a:ext uri="{FF2B5EF4-FFF2-40B4-BE49-F238E27FC236}">
                <a16:creationId xmlns:a16="http://schemas.microsoft.com/office/drawing/2014/main" id="{2C23977A-1DED-495E-A639-29DE0E4E21EC}"/>
              </a:ext>
            </a:extLst>
          </p:cNvPr>
          <p:cNvSpPr/>
          <p:nvPr/>
        </p:nvSpPr>
        <p:spPr>
          <a:xfrm flipH="1" flipV="1">
            <a:off x="5944348" y="5439260"/>
            <a:ext cx="912372" cy="520366"/>
          </a:xfrm>
          <a:prstGeom prst="arc">
            <a:avLst>
              <a:gd name="adj1" fmla="val 10917188"/>
              <a:gd name="adj2" fmla="val 0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319171" y="5326379"/>
            <a:ext cx="4567782" cy="1131707"/>
          </a:xfrm>
          <a:prstGeom prst="borderCallout2">
            <a:avLst>
              <a:gd name="adj1" fmla="val -509"/>
              <a:gd name="adj2" fmla="val 49857"/>
              <a:gd name="adj3" fmla="val -54567"/>
              <a:gd name="adj4" fmla="val 65107"/>
              <a:gd name="adj5" fmla="val -157331"/>
              <a:gd name="adj6" fmla="val 65096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01992583-DC13-4EA8-AE67-0F137CF51FC9}"/>
              </a:ext>
            </a:extLst>
          </p:cNvPr>
          <p:cNvSpPr/>
          <p:nvPr/>
        </p:nvSpPr>
        <p:spPr>
          <a:xfrm>
            <a:off x="7378700" y="2278722"/>
            <a:ext cx="1321275" cy="381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白</a:t>
            </a: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53C93C4A-4F74-408F-B089-259B988B8E9E}"/>
              </a:ext>
            </a:extLst>
          </p:cNvPr>
          <p:cNvSpPr/>
          <p:nvPr/>
        </p:nvSpPr>
        <p:spPr>
          <a:xfrm>
            <a:off x="7429025" y="5038493"/>
            <a:ext cx="1321275" cy="381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黒</a:t>
            </a: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350BE57F-04E4-4901-87E0-DC85F548A899}"/>
              </a:ext>
            </a:extLst>
          </p:cNvPr>
          <p:cNvSpPr/>
          <p:nvPr/>
        </p:nvSpPr>
        <p:spPr>
          <a:xfrm>
            <a:off x="7768205" y="3987112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66AE6AC9-F6BA-44A0-AA00-2AAF4849676A}"/>
              </a:ext>
            </a:extLst>
          </p:cNvPr>
          <p:cNvCxnSpPr>
            <a:cxnSpLocks/>
          </p:cNvCxnSpPr>
          <p:nvPr/>
        </p:nvCxnSpPr>
        <p:spPr>
          <a:xfrm flipV="1">
            <a:off x="8084540" y="4568596"/>
            <a:ext cx="0" cy="469897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図 17">
            <a:extLst>
              <a:ext uri="{FF2B5EF4-FFF2-40B4-BE49-F238E27FC236}">
                <a16:creationId xmlns:a16="http://schemas.microsoft.com/office/drawing/2014/main" id="{CEF1B521-E25F-41AF-BDFA-E8DDDC9802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367" t="51673" r="23945" b="18902"/>
          <a:stretch/>
        </p:blipFill>
        <p:spPr>
          <a:xfrm>
            <a:off x="473692" y="2958816"/>
            <a:ext cx="1434516" cy="151350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5CB293DC-FC5B-4BF6-A1F1-922258E2D8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566" t="59239" r="5746" b="11336"/>
          <a:stretch/>
        </p:blipFill>
        <p:spPr>
          <a:xfrm>
            <a:off x="2378089" y="2944630"/>
            <a:ext cx="1434516" cy="151350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8EE6691C-8C0C-433D-8585-3F5DA9F7E3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566" t="84148" r="5746" b="11336"/>
          <a:stretch/>
        </p:blipFill>
        <p:spPr>
          <a:xfrm>
            <a:off x="2378089" y="3987112"/>
            <a:ext cx="1434516" cy="232264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67BD5FC-6BAE-4455-AE60-4BA84191E5C3}"/>
              </a:ext>
            </a:extLst>
          </p:cNvPr>
          <p:cNvSpPr/>
          <p:nvPr/>
        </p:nvSpPr>
        <p:spPr>
          <a:xfrm>
            <a:off x="2906594" y="3943070"/>
            <a:ext cx="377505" cy="52925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D458079-6375-4270-ABDA-F720871A53A6}"/>
              </a:ext>
            </a:extLst>
          </p:cNvPr>
          <p:cNvSpPr txBox="1"/>
          <p:nvPr/>
        </p:nvSpPr>
        <p:spPr>
          <a:xfrm>
            <a:off x="2365626" y="2914930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ピタッ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E5A3909-AE5F-4ECF-BB64-E4AE89295841}"/>
              </a:ext>
            </a:extLst>
          </p:cNvPr>
          <p:cNvSpPr txBox="1"/>
          <p:nvPr/>
        </p:nvSpPr>
        <p:spPr>
          <a:xfrm>
            <a:off x="407851" y="250632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ラインがある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8744C99-621A-4AC0-ACDC-DFBBAC805EB4}"/>
              </a:ext>
            </a:extLst>
          </p:cNvPr>
          <p:cNvSpPr txBox="1"/>
          <p:nvPr/>
        </p:nvSpPr>
        <p:spPr>
          <a:xfrm>
            <a:off x="2365626" y="250632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ラインがない</a:t>
            </a:r>
          </a:p>
        </p:txBody>
      </p:sp>
      <p:graphicFrame>
        <p:nvGraphicFramePr>
          <p:cNvPr id="38" name="表 37">
            <a:extLst>
              <a:ext uri="{FF2B5EF4-FFF2-40B4-BE49-F238E27FC236}">
                <a16:creationId xmlns:a16="http://schemas.microsoft.com/office/drawing/2014/main" id="{598AFA59-7FE7-4751-A8CD-8C020F90FF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143695"/>
              </p:ext>
            </p:extLst>
          </p:nvPr>
        </p:nvGraphicFramePr>
        <p:xfrm>
          <a:off x="247498" y="4695960"/>
          <a:ext cx="3705521" cy="1908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0065">
                  <a:extLst>
                    <a:ext uri="{9D8B030D-6E8A-4147-A177-3AD203B41FA5}">
                      <a16:colId xmlns:a16="http://schemas.microsoft.com/office/drawing/2014/main" val="3642013516"/>
                    </a:ext>
                  </a:extLst>
                </a:gridCol>
                <a:gridCol w="3315456">
                  <a:extLst>
                    <a:ext uri="{9D8B030D-6E8A-4147-A177-3AD203B41FA5}">
                      <a16:colId xmlns:a16="http://schemas.microsoft.com/office/drawing/2014/main" val="3107712881"/>
                    </a:ext>
                  </a:extLst>
                </a:gridCol>
              </a:tblGrid>
              <a:tr h="35606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値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1" dirty="0"/>
                        <a:t>数値の意味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2176545"/>
                  </a:ext>
                </a:extLst>
              </a:tr>
              <a:tr h="35606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両⽅のセンサーが⿊と判定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315874"/>
                  </a:ext>
                </a:extLst>
              </a:tr>
              <a:tr h="41990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左のセンサーが⿊、右のセンサーが⽩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48700"/>
                  </a:ext>
                </a:extLst>
              </a:tr>
              <a:tr h="41990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２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左のセンサーが⽩、右のセンサーが⿊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4242509"/>
                  </a:ext>
                </a:extLst>
              </a:tr>
              <a:tr h="35606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両⽅のセンサーが⽩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700418"/>
                  </a:ext>
                </a:extLst>
              </a:tr>
            </a:tbl>
          </a:graphicData>
        </a:graphic>
      </p:graphicFrame>
      <p:sp>
        <p:nvSpPr>
          <p:cNvPr id="24" name="テキスト ボックス 23"/>
          <p:cNvSpPr txBox="1"/>
          <p:nvPr/>
        </p:nvSpPr>
        <p:spPr>
          <a:xfrm>
            <a:off x="4025618" y="6458086"/>
            <a:ext cx="88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１４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2343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8984BE88-2CAF-46BD-8698-9E5108D314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624" t="38613" r="29482" b="16687"/>
          <a:stretch/>
        </p:blipFill>
        <p:spPr>
          <a:xfrm>
            <a:off x="385981" y="2564649"/>
            <a:ext cx="3196117" cy="191827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光センサー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/>
              <a:t>mBot</a:t>
            </a:r>
            <a:r>
              <a:rPr lang="ja-JP" altLang="en-US" sz="2800" dirty="0"/>
              <a:t>で明るさを確認</a:t>
            </a:r>
            <a:r>
              <a:rPr lang="en-US" altLang="ja-JP" sz="2800" dirty="0"/>
              <a:t>〜</a:t>
            </a:r>
            <a:r>
              <a:rPr lang="ja-JP" altLang="en-US" sz="2800" dirty="0"/>
              <a:t>光を検知する仕組み</a:t>
            </a:r>
            <a:r>
              <a:rPr lang="en-US" altLang="ja-JP" sz="2800" dirty="0"/>
              <a:t>〜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360726" y="1652503"/>
            <a:ext cx="421127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光センサーは、受けた光を電気に変えて、明るさを判定するパーツ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DE8747E-1819-4089-A366-3498BCF167E3}"/>
              </a:ext>
            </a:extLst>
          </p:cNvPr>
          <p:cNvSpPr txBox="1"/>
          <p:nvPr/>
        </p:nvSpPr>
        <p:spPr>
          <a:xfrm>
            <a:off x="4099512" y="4978279"/>
            <a:ext cx="47797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光センサーの仕組み： 受光素子と呼ばれる部分が受けた光を電気エネルギーに変換し、その電流の強さを測ることで、明るさを判定しています。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BF81765F-1872-4AF9-AB2F-A13DEDAA9779}"/>
              </a:ext>
            </a:extLst>
          </p:cNvPr>
          <p:cNvSpPr/>
          <p:nvPr/>
        </p:nvSpPr>
        <p:spPr>
          <a:xfrm>
            <a:off x="531052" y="4685211"/>
            <a:ext cx="3091774" cy="1200330"/>
          </a:xfrm>
          <a:prstGeom prst="wedgeRoundRectCallout">
            <a:avLst>
              <a:gd name="adj1" fmla="val -5485"/>
              <a:gd name="adj2" fmla="val -9857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ケースを外して基板を見てみると、</a:t>
            </a:r>
            <a:r>
              <a: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LED</a:t>
            </a:r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ライトの間に光センサーがあります。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7EB592C0-0244-4840-8A8E-D5B480A111D8}"/>
              </a:ext>
            </a:extLst>
          </p:cNvPr>
          <p:cNvGrpSpPr/>
          <p:nvPr/>
        </p:nvGrpSpPr>
        <p:grpSpPr>
          <a:xfrm>
            <a:off x="4282725" y="1756297"/>
            <a:ext cx="4373615" cy="3082802"/>
            <a:chOff x="4256561" y="1565859"/>
            <a:chExt cx="4373615" cy="3082802"/>
          </a:xfrm>
        </p:grpSpPr>
        <p:pic>
          <p:nvPicPr>
            <p:cNvPr id="1026" name="Picture 2" descr="http://akizukidenshi.com/img/goods/C/I-05713.JPG">
              <a:extLst>
                <a:ext uri="{FF2B5EF4-FFF2-40B4-BE49-F238E27FC236}">
                  <a16:creationId xmlns:a16="http://schemas.microsoft.com/office/drawing/2014/main" id="{13F116DA-CCD3-4831-BB05-0B6FDC9040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6561" y="2999979"/>
              <a:ext cx="2079433" cy="1559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「ライト イラスト」の画像検索結果">
              <a:extLst>
                <a:ext uri="{FF2B5EF4-FFF2-40B4-BE49-F238E27FC236}">
                  <a16:creationId xmlns:a16="http://schemas.microsoft.com/office/drawing/2014/main" id="{F3374979-2016-404F-9ABA-5B24C7AFBC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338967" y="1565859"/>
              <a:ext cx="1914623" cy="1434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矢印: 右 5">
              <a:extLst>
                <a:ext uri="{FF2B5EF4-FFF2-40B4-BE49-F238E27FC236}">
                  <a16:creationId xmlns:a16="http://schemas.microsoft.com/office/drawing/2014/main" id="{AC8F0167-A563-41FE-AA9D-1290D2F2837E}"/>
                </a:ext>
              </a:extLst>
            </p:cNvPr>
            <p:cNvSpPr/>
            <p:nvPr/>
          </p:nvSpPr>
          <p:spPr>
            <a:xfrm>
              <a:off x="5694500" y="3461874"/>
              <a:ext cx="1118180" cy="420227"/>
            </a:xfrm>
            <a:prstGeom prst="rightArrow">
              <a:avLst>
                <a:gd name="adj1" fmla="val 50000"/>
                <a:gd name="adj2" fmla="val 85862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460E7E0F-CFD5-45BC-A8A8-514C8BE4B3B1}"/>
                </a:ext>
              </a:extLst>
            </p:cNvPr>
            <p:cNvSpPr txBox="1"/>
            <p:nvPr/>
          </p:nvSpPr>
          <p:spPr>
            <a:xfrm>
              <a:off x="4256561" y="3090173"/>
              <a:ext cx="9092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受光素子</a:t>
              </a:r>
              <a:endPara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EA6C9C31-A4FD-4C3C-A685-2C366219ECAC}"/>
                </a:ext>
              </a:extLst>
            </p:cNvPr>
            <p:cNvSpPr txBox="1"/>
            <p:nvPr/>
          </p:nvSpPr>
          <p:spPr>
            <a:xfrm>
              <a:off x="5694500" y="3218333"/>
              <a:ext cx="11181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電気が起きる</a:t>
              </a:r>
              <a:endPara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42ACC496-C4D6-4ECC-BC2B-761FE12D48A8}"/>
                </a:ext>
              </a:extLst>
            </p:cNvPr>
            <p:cNvSpPr txBox="1"/>
            <p:nvPr/>
          </p:nvSpPr>
          <p:spPr>
            <a:xfrm>
              <a:off x="6864719" y="2796348"/>
              <a:ext cx="1436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電流を、明るさを表す数値に変換</a:t>
              </a:r>
              <a:endPara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4604A92D-2712-4148-B6A9-7EBA0B182EC5}"/>
                </a:ext>
              </a:extLst>
            </p:cNvPr>
            <p:cNvSpPr txBox="1"/>
            <p:nvPr/>
          </p:nvSpPr>
          <p:spPr>
            <a:xfrm>
              <a:off x="6864719" y="4233163"/>
              <a:ext cx="176545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マイクロコントローラ</a:t>
              </a:r>
              <a: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(10</a:t>
              </a:r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ビット</a:t>
              </a:r>
              <a: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A/D</a:t>
              </a:r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変換機能）</a:t>
              </a:r>
              <a:endPara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030" name="Picture 6" descr="「10ビットADコンバータ　atmega328」の画像検索結果">
            <a:extLst>
              <a:ext uri="{FF2B5EF4-FFF2-40B4-BE49-F238E27FC236}">
                <a16:creationId xmlns:a16="http://schemas.microsoft.com/office/drawing/2014/main" id="{58347C06-3951-4E67-B6CC-D1A34CC8F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73" y="3471134"/>
            <a:ext cx="1244600" cy="97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テキスト ボックス 16"/>
          <p:cNvSpPr txBox="1"/>
          <p:nvPr/>
        </p:nvSpPr>
        <p:spPr>
          <a:xfrm>
            <a:off x="4025618" y="6458086"/>
            <a:ext cx="88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１５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58831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A58781F6-C767-4C02-9DF3-940A3819D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661" y="2400228"/>
            <a:ext cx="4930940" cy="20993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4E81D264-98E6-4C7A-93E0-17443270E8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7" t="51970" r="14184" b="32644"/>
          <a:stretch/>
        </p:blipFill>
        <p:spPr>
          <a:xfrm>
            <a:off x="4193851" y="5206789"/>
            <a:ext cx="4615040" cy="740293"/>
          </a:xfrm>
          <a:prstGeom prst="rect">
            <a:avLst/>
          </a:prstGeom>
        </p:spPr>
      </p:pic>
      <p:sp>
        <p:nvSpPr>
          <p:cNvPr id="9" name="楕円 8">
            <a:extLst>
              <a:ext uri="{FF2B5EF4-FFF2-40B4-BE49-F238E27FC236}">
                <a16:creationId xmlns:a16="http://schemas.microsoft.com/office/drawing/2014/main" id="{97B40F49-22DF-467E-9C10-C7FBE795922B}"/>
              </a:ext>
            </a:extLst>
          </p:cNvPr>
          <p:cNvSpPr/>
          <p:nvPr/>
        </p:nvSpPr>
        <p:spPr>
          <a:xfrm>
            <a:off x="5887948" y="5406619"/>
            <a:ext cx="250442" cy="122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光センサー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光センサーを使ったプログラミング例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</a:t>
            </a:r>
            <a:r>
              <a:rPr kumimoji="1" lang="en-US" altLang="ja-JP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の上に手をかざして暗くすると、２つの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LED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が白色で１秒間光ります。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FBFA62DB-6ADE-40CD-8A97-1A5C6B603B57}"/>
              </a:ext>
            </a:extLst>
          </p:cNvPr>
          <p:cNvSpPr/>
          <p:nvPr/>
        </p:nvSpPr>
        <p:spPr>
          <a:xfrm>
            <a:off x="7809209" y="3136992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CD0CFB9D-B840-4876-86B4-A5E07E890D31}"/>
              </a:ext>
            </a:extLst>
          </p:cNvPr>
          <p:cNvCxnSpPr>
            <a:cxnSpLocks/>
          </p:cNvCxnSpPr>
          <p:nvPr/>
        </p:nvCxnSpPr>
        <p:spPr>
          <a:xfrm>
            <a:off x="8061820" y="2717543"/>
            <a:ext cx="0" cy="419449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4767298" y="5118356"/>
            <a:ext cx="912371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>
            <a:extLst>
              <a:ext uri="{FF2B5EF4-FFF2-40B4-BE49-F238E27FC236}">
                <a16:creationId xmlns:a16="http://schemas.microsoft.com/office/drawing/2014/main" id="{2C23977A-1DED-495E-A639-29DE0E4E21EC}"/>
              </a:ext>
            </a:extLst>
          </p:cNvPr>
          <p:cNvSpPr/>
          <p:nvPr/>
        </p:nvSpPr>
        <p:spPr>
          <a:xfrm flipH="1" flipV="1">
            <a:off x="5682204" y="5279429"/>
            <a:ext cx="912372" cy="520366"/>
          </a:xfrm>
          <a:prstGeom prst="arc">
            <a:avLst>
              <a:gd name="adj1" fmla="val 10917188"/>
              <a:gd name="adj2" fmla="val 0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179792" y="4963516"/>
            <a:ext cx="4716709" cy="1131707"/>
          </a:xfrm>
          <a:prstGeom prst="borderCallout2">
            <a:avLst>
              <a:gd name="adj1" fmla="val -509"/>
              <a:gd name="adj2" fmla="val 48670"/>
              <a:gd name="adj3" fmla="val -91562"/>
              <a:gd name="adj4" fmla="val 48677"/>
              <a:gd name="adj5" fmla="val -122363"/>
              <a:gd name="adj6" fmla="val 48468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01992583-DC13-4EA8-AE67-0F137CF51FC9}"/>
              </a:ext>
            </a:extLst>
          </p:cNvPr>
          <p:cNvSpPr/>
          <p:nvPr/>
        </p:nvSpPr>
        <p:spPr>
          <a:xfrm>
            <a:off x="7228494" y="2392558"/>
            <a:ext cx="1627371" cy="381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明るさ</a:t>
            </a:r>
            <a:r>
              <a:rPr kumimoji="1" lang="en-US" altLang="ja-JP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未満</a:t>
            </a:r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5CB293DC-FC5B-4BF6-A1F1-922258E2D8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397" t="60155" r="7884" b="19418"/>
          <a:stretch/>
        </p:blipFill>
        <p:spPr>
          <a:xfrm>
            <a:off x="2545492" y="2991728"/>
            <a:ext cx="1071574" cy="1050709"/>
          </a:xfrm>
          <a:prstGeom prst="rect">
            <a:avLst/>
          </a:prstGeom>
        </p:spPr>
      </p:pic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D458079-6375-4270-ABDA-F720871A53A6}"/>
              </a:ext>
            </a:extLst>
          </p:cNvPr>
          <p:cNvSpPr txBox="1"/>
          <p:nvPr/>
        </p:nvSpPr>
        <p:spPr>
          <a:xfrm>
            <a:off x="404333" y="2675236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ピカッ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E5A3909-AE5F-4ECF-BB64-E4AE89295841}"/>
              </a:ext>
            </a:extLst>
          </p:cNvPr>
          <p:cNvSpPr txBox="1"/>
          <p:nvPr/>
        </p:nvSpPr>
        <p:spPr>
          <a:xfrm>
            <a:off x="893432" y="251789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暗い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8744C99-621A-4AC0-ACDC-DFBBAC805EB4}"/>
              </a:ext>
            </a:extLst>
          </p:cNvPr>
          <p:cNvSpPr txBox="1"/>
          <p:nvPr/>
        </p:nvSpPr>
        <p:spPr>
          <a:xfrm>
            <a:off x="2662365" y="254472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明るい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49079EC-5E63-458C-A760-A87E0EE9CF58}"/>
              </a:ext>
            </a:extLst>
          </p:cNvPr>
          <p:cNvGrpSpPr/>
          <p:nvPr/>
        </p:nvGrpSpPr>
        <p:grpSpPr>
          <a:xfrm>
            <a:off x="226015" y="4043032"/>
            <a:ext cx="3745498" cy="1595690"/>
            <a:chOff x="161629" y="4700779"/>
            <a:chExt cx="3745498" cy="1595690"/>
          </a:xfrm>
        </p:grpSpPr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C821D716-7839-451E-9EEA-7F47D60B7C53}"/>
                </a:ext>
              </a:extLst>
            </p:cNvPr>
            <p:cNvSpPr/>
            <p:nvPr/>
          </p:nvSpPr>
          <p:spPr>
            <a:xfrm flipH="1">
              <a:off x="289249" y="5378539"/>
              <a:ext cx="3523356" cy="338554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100000">
                  <a:schemeClr val="tx1"/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5759AB64-F3B5-4153-A521-0AD358ECABAA}"/>
                </a:ext>
              </a:extLst>
            </p:cNvPr>
            <p:cNvSpPr txBox="1"/>
            <p:nvPr/>
          </p:nvSpPr>
          <p:spPr>
            <a:xfrm>
              <a:off x="247499" y="5037512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暗い</a:t>
              </a:r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60BF8983-24F2-45FE-804C-0704F025FCF8}"/>
                </a:ext>
              </a:extLst>
            </p:cNvPr>
            <p:cNvSpPr txBox="1"/>
            <p:nvPr/>
          </p:nvSpPr>
          <p:spPr>
            <a:xfrm>
              <a:off x="3106908" y="503751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明るい</a:t>
              </a: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73709011-FF34-4DA4-A24B-AC102DCA1156}"/>
                </a:ext>
              </a:extLst>
            </p:cNvPr>
            <p:cNvSpPr txBox="1"/>
            <p:nvPr/>
          </p:nvSpPr>
          <p:spPr>
            <a:xfrm>
              <a:off x="161629" y="583480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０</a:t>
              </a:r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8D76B4D8-1469-496E-8DFB-957C88278FD2}"/>
                </a:ext>
              </a:extLst>
            </p:cNvPr>
            <p:cNvSpPr txBox="1"/>
            <p:nvPr/>
          </p:nvSpPr>
          <p:spPr>
            <a:xfrm>
              <a:off x="2888900" y="5799795"/>
              <a:ext cx="10182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1024</a:t>
              </a:r>
              <a:endPara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A3A8D115-DD97-4E54-9E01-09D8AD1B9EDC}"/>
                </a:ext>
              </a:extLst>
            </p:cNvPr>
            <p:cNvSpPr txBox="1"/>
            <p:nvPr/>
          </p:nvSpPr>
          <p:spPr>
            <a:xfrm>
              <a:off x="796883" y="4700779"/>
              <a:ext cx="6030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200</a:t>
              </a:r>
              <a:endPara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44" name="図 43">
            <a:extLst>
              <a:ext uri="{FF2B5EF4-FFF2-40B4-BE49-F238E27FC236}">
                <a16:creationId xmlns:a16="http://schemas.microsoft.com/office/drawing/2014/main" id="{507DCD0D-5FE0-4DEC-B785-5D646B1053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EE"/>
              </a:clrFrom>
              <a:clrTo>
                <a:srgbClr val="FFFFEE">
                  <a:alpha val="0"/>
                </a:srgbClr>
              </a:clrTo>
            </a:clrChange>
          </a:blip>
          <a:srcRect l="80397" t="60155" r="7884" b="19418"/>
          <a:stretch/>
        </p:blipFill>
        <p:spPr>
          <a:xfrm>
            <a:off x="649513" y="2983763"/>
            <a:ext cx="1071574" cy="1050709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EC39AEE-3314-43D9-B4C8-C3E18171336E}"/>
              </a:ext>
            </a:extLst>
          </p:cNvPr>
          <p:cNvSpPr/>
          <p:nvPr/>
        </p:nvSpPr>
        <p:spPr>
          <a:xfrm>
            <a:off x="649513" y="2938082"/>
            <a:ext cx="1071574" cy="1104355"/>
          </a:xfrm>
          <a:prstGeom prst="rect">
            <a:avLst/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solidFill>
              <a:srgbClr val="2F528F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98F7EAC8-D0A7-4D15-90AF-A7233043DE38}"/>
              </a:ext>
            </a:extLst>
          </p:cNvPr>
          <p:cNvSpPr/>
          <p:nvPr/>
        </p:nvSpPr>
        <p:spPr>
          <a:xfrm>
            <a:off x="904727" y="3234206"/>
            <a:ext cx="222305" cy="222305"/>
          </a:xfrm>
          <a:prstGeom prst="ellipse">
            <a:avLst/>
          </a:prstGeom>
          <a:gradFill flip="none" rotWithShape="1">
            <a:gsLst>
              <a:gs pos="94000">
                <a:schemeClr val="bg1">
                  <a:lumMod val="85000"/>
                </a:schemeClr>
              </a:gs>
              <a:gs pos="86000">
                <a:srgbClr val="FFFFA7"/>
              </a:gs>
              <a:gs pos="0">
                <a:schemeClr val="bg1"/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楕円 44">
            <a:extLst>
              <a:ext uri="{FF2B5EF4-FFF2-40B4-BE49-F238E27FC236}">
                <a16:creationId xmlns:a16="http://schemas.microsoft.com/office/drawing/2014/main" id="{47C481D1-9F55-48EA-BB75-C4B92145B09F}"/>
              </a:ext>
            </a:extLst>
          </p:cNvPr>
          <p:cNvSpPr/>
          <p:nvPr/>
        </p:nvSpPr>
        <p:spPr>
          <a:xfrm>
            <a:off x="1242014" y="3234205"/>
            <a:ext cx="222305" cy="222305"/>
          </a:xfrm>
          <a:prstGeom prst="ellipse">
            <a:avLst/>
          </a:prstGeom>
          <a:gradFill flip="none" rotWithShape="1">
            <a:gsLst>
              <a:gs pos="94000">
                <a:schemeClr val="bg1">
                  <a:lumMod val="85000"/>
                </a:schemeClr>
              </a:gs>
              <a:gs pos="86000">
                <a:srgbClr val="FFFFA7"/>
              </a:gs>
              <a:gs pos="0">
                <a:schemeClr val="bg1"/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楕円 45">
            <a:extLst>
              <a:ext uri="{FF2B5EF4-FFF2-40B4-BE49-F238E27FC236}">
                <a16:creationId xmlns:a16="http://schemas.microsoft.com/office/drawing/2014/main" id="{2D41FA7A-F68B-403C-9572-CB1159B1A2DE}"/>
              </a:ext>
            </a:extLst>
          </p:cNvPr>
          <p:cNvSpPr/>
          <p:nvPr/>
        </p:nvSpPr>
        <p:spPr>
          <a:xfrm>
            <a:off x="717669" y="3064283"/>
            <a:ext cx="559592" cy="559592"/>
          </a:xfrm>
          <a:prstGeom prst="ellipse">
            <a:avLst/>
          </a:prstGeom>
          <a:gradFill flip="none" rotWithShape="1">
            <a:gsLst>
              <a:gs pos="94000">
                <a:schemeClr val="bg1">
                  <a:lumMod val="85000"/>
                  <a:alpha val="67000"/>
                </a:schemeClr>
              </a:gs>
              <a:gs pos="86000">
                <a:srgbClr val="FFFFA7">
                  <a:alpha val="38000"/>
                </a:srgbClr>
              </a:gs>
              <a:gs pos="0">
                <a:schemeClr val="bg1">
                  <a:alpha val="38000"/>
                </a:schemeClr>
              </a:gs>
              <a:gs pos="99000">
                <a:schemeClr val="tx1">
                  <a:alpha val="4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楕円 46">
            <a:extLst>
              <a:ext uri="{FF2B5EF4-FFF2-40B4-BE49-F238E27FC236}">
                <a16:creationId xmlns:a16="http://schemas.microsoft.com/office/drawing/2014/main" id="{0763A325-8212-4C43-9702-9A79E798DC79}"/>
              </a:ext>
            </a:extLst>
          </p:cNvPr>
          <p:cNvSpPr/>
          <p:nvPr/>
        </p:nvSpPr>
        <p:spPr>
          <a:xfrm>
            <a:off x="1135682" y="3064283"/>
            <a:ext cx="559592" cy="559592"/>
          </a:xfrm>
          <a:prstGeom prst="ellipse">
            <a:avLst/>
          </a:prstGeom>
          <a:gradFill flip="none" rotWithShape="1">
            <a:gsLst>
              <a:gs pos="94000">
                <a:schemeClr val="bg1">
                  <a:lumMod val="85000"/>
                  <a:alpha val="67000"/>
                </a:schemeClr>
              </a:gs>
              <a:gs pos="86000">
                <a:srgbClr val="FFFFA7">
                  <a:alpha val="38000"/>
                </a:srgbClr>
              </a:gs>
              <a:gs pos="0">
                <a:schemeClr val="bg1">
                  <a:alpha val="38000"/>
                </a:schemeClr>
              </a:gs>
              <a:gs pos="99000">
                <a:schemeClr val="tx1">
                  <a:alpha val="4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25A4467-438A-44B4-828F-984824360C3C}"/>
              </a:ext>
            </a:extLst>
          </p:cNvPr>
          <p:cNvSpPr txBox="1"/>
          <p:nvPr/>
        </p:nvSpPr>
        <p:spPr>
          <a:xfrm>
            <a:off x="546754" y="5680632"/>
            <a:ext cx="3330237" cy="6463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明るさの値は、０～１０２４で返ってきます。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7221704E-CF2F-4F03-9906-4255F3DDD9CC}"/>
              </a:ext>
            </a:extLst>
          </p:cNvPr>
          <p:cNvCxnSpPr>
            <a:cxnSpLocks/>
          </p:cNvCxnSpPr>
          <p:nvPr/>
        </p:nvCxnSpPr>
        <p:spPr>
          <a:xfrm>
            <a:off x="1162794" y="4298870"/>
            <a:ext cx="0" cy="419449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181E21-D959-49D8-88A8-8E5889C494CC}"/>
              </a:ext>
            </a:extLst>
          </p:cNvPr>
          <p:cNvSpPr txBox="1"/>
          <p:nvPr/>
        </p:nvSpPr>
        <p:spPr>
          <a:xfrm>
            <a:off x="5817095" y="5347713"/>
            <a:ext cx="3577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 dirty="0"/>
              <a:t>200</a:t>
            </a: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025618" y="6458086"/>
            <a:ext cx="88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１６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1602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「mbot」の画像検索結果">
            <a:extLst>
              <a:ext uri="{FF2B5EF4-FFF2-40B4-BE49-F238E27FC236}">
                <a16:creationId xmlns:a16="http://schemas.microsoft.com/office/drawing/2014/main" id="{F7CA934F-B9A5-41A4-9836-4DF204C5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594" y="1488727"/>
            <a:ext cx="2501900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mages-na.ssl-images-amazon.com/images/I/51gS0%2Bw5AFL._AC_SL1000_.jpg">
            <a:extLst>
              <a:ext uri="{FF2B5EF4-FFF2-40B4-BE49-F238E27FC236}">
                <a16:creationId xmlns:a16="http://schemas.microsoft.com/office/drawing/2014/main" id="{55C29FD0-38C1-42A1-A199-988E6F64C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396" y="1886516"/>
            <a:ext cx="591843" cy="64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021459BA-D03F-4FE5-A076-D36C6D723D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85" y="3484342"/>
            <a:ext cx="3534235" cy="223727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リモートコントロール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08935D8-F03E-456D-BCDB-42E98D9211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 err="1"/>
              <a:t>ｍ</a:t>
            </a:r>
            <a:r>
              <a:rPr kumimoji="1" lang="en-US" altLang="ja-JP" dirty="0"/>
              <a:t>Bot</a:t>
            </a:r>
            <a:r>
              <a:rPr kumimoji="1" lang="ja-JP" altLang="en-US" dirty="0"/>
              <a:t>をリモコンで思い通りに操る仕組み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A6541B1-159E-4905-887A-00DC86FFC2F1}"/>
              </a:ext>
            </a:extLst>
          </p:cNvPr>
          <p:cNvSpPr txBox="1"/>
          <p:nvPr/>
        </p:nvSpPr>
        <p:spPr>
          <a:xfrm>
            <a:off x="360726" y="1652503"/>
            <a:ext cx="38176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Bluetooth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コントローラーは、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電波を使って指示を伝える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アイテム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稲妻 3">
            <a:extLst>
              <a:ext uri="{FF2B5EF4-FFF2-40B4-BE49-F238E27FC236}">
                <a16:creationId xmlns:a16="http://schemas.microsoft.com/office/drawing/2014/main" id="{A6278D11-EC8F-4E8E-9893-F2F312455201}"/>
              </a:ext>
            </a:extLst>
          </p:cNvPr>
          <p:cNvSpPr/>
          <p:nvPr/>
        </p:nvSpPr>
        <p:spPr>
          <a:xfrm flipH="1">
            <a:off x="2420574" y="2452115"/>
            <a:ext cx="2627676" cy="633498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42822ABB-0506-43E7-862A-EB19106E4100}"/>
              </a:ext>
            </a:extLst>
          </p:cNvPr>
          <p:cNvSpPr/>
          <p:nvPr/>
        </p:nvSpPr>
        <p:spPr>
          <a:xfrm rot="8100000">
            <a:off x="4364017" y="3844956"/>
            <a:ext cx="1916761" cy="1131314"/>
          </a:xfrm>
          <a:custGeom>
            <a:avLst/>
            <a:gdLst>
              <a:gd name="connsiteX0" fmla="*/ 0 w 1845578"/>
              <a:gd name="connsiteY0" fmla="*/ 256135 h 1024539"/>
              <a:gd name="connsiteX1" fmla="*/ 1333309 w 1845578"/>
              <a:gd name="connsiteY1" fmla="*/ 256135 h 1024539"/>
              <a:gd name="connsiteX2" fmla="*/ 1333309 w 1845578"/>
              <a:gd name="connsiteY2" fmla="*/ 0 h 1024539"/>
              <a:gd name="connsiteX3" fmla="*/ 1845578 w 1845578"/>
              <a:gd name="connsiteY3" fmla="*/ 512270 h 1024539"/>
              <a:gd name="connsiteX4" fmla="*/ 1333309 w 1845578"/>
              <a:gd name="connsiteY4" fmla="*/ 1024539 h 1024539"/>
              <a:gd name="connsiteX5" fmla="*/ 1333309 w 1845578"/>
              <a:gd name="connsiteY5" fmla="*/ 768404 h 1024539"/>
              <a:gd name="connsiteX6" fmla="*/ 0 w 1845578"/>
              <a:gd name="connsiteY6" fmla="*/ 768404 h 1024539"/>
              <a:gd name="connsiteX7" fmla="*/ 0 w 1845578"/>
              <a:gd name="connsiteY7" fmla="*/ 256135 h 1024539"/>
              <a:gd name="connsiteX0" fmla="*/ 0 w 1845578"/>
              <a:gd name="connsiteY0" fmla="*/ 256135 h 1024539"/>
              <a:gd name="connsiteX1" fmla="*/ 1333309 w 1845578"/>
              <a:gd name="connsiteY1" fmla="*/ 256135 h 1024539"/>
              <a:gd name="connsiteX2" fmla="*/ 1333309 w 1845578"/>
              <a:gd name="connsiteY2" fmla="*/ 0 h 1024539"/>
              <a:gd name="connsiteX3" fmla="*/ 1845578 w 1845578"/>
              <a:gd name="connsiteY3" fmla="*/ 512270 h 1024539"/>
              <a:gd name="connsiteX4" fmla="*/ 1333309 w 1845578"/>
              <a:gd name="connsiteY4" fmla="*/ 1024539 h 1024539"/>
              <a:gd name="connsiteX5" fmla="*/ 1333309 w 1845578"/>
              <a:gd name="connsiteY5" fmla="*/ 768404 h 1024539"/>
              <a:gd name="connsiteX6" fmla="*/ 189822 w 1845578"/>
              <a:gd name="connsiteY6" fmla="*/ 756541 h 1024539"/>
              <a:gd name="connsiteX7" fmla="*/ 0 w 1845578"/>
              <a:gd name="connsiteY7" fmla="*/ 256135 h 1024539"/>
              <a:gd name="connsiteX0" fmla="*/ 0 w 1845578"/>
              <a:gd name="connsiteY0" fmla="*/ 256135 h 994880"/>
              <a:gd name="connsiteX1" fmla="*/ 1333309 w 1845578"/>
              <a:gd name="connsiteY1" fmla="*/ 256135 h 994880"/>
              <a:gd name="connsiteX2" fmla="*/ 1333309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994880"/>
              <a:gd name="connsiteX1" fmla="*/ 1256194 w 1845578"/>
              <a:gd name="connsiteY1" fmla="*/ 262067 h 994880"/>
              <a:gd name="connsiteX2" fmla="*/ 1333309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994880"/>
              <a:gd name="connsiteX1" fmla="*/ 1256194 w 1845578"/>
              <a:gd name="connsiteY1" fmla="*/ 262067 h 994880"/>
              <a:gd name="connsiteX2" fmla="*/ 1238398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1030471"/>
              <a:gd name="connsiteX1" fmla="*/ 1256194 w 1845578"/>
              <a:gd name="connsiteY1" fmla="*/ 262067 h 1030471"/>
              <a:gd name="connsiteX2" fmla="*/ 1238398 w 1845578"/>
              <a:gd name="connsiteY2" fmla="*/ 0 h 1030471"/>
              <a:gd name="connsiteX3" fmla="*/ 1845578 w 1845578"/>
              <a:gd name="connsiteY3" fmla="*/ 512270 h 1030471"/>
              <a:gd name="connsiteX4" fmla="*/ 1398560 w 1845578"/>
              <a:gd name="connsiteY4" fmla="*/ 1030471 h 1030471"/>
              <a:gd name="connsiteX5" fmla="*/ 1333309 w 1845578"/>
              <a:gd name="connsiteY5" fmla="*/ 768404 h 1030471"/>
              <a:gd name="connsiteX6" fmla="*/ 189822 w 1845578"/>
              <a:gd name="connsiteY6" fmla="*/ 756541 h 1030471"/>
              <a:gd name="connsiteX7" fmla="*/ 0 w 1845578"/>
              <a:gd name="connsiteY7" fmla="*/ 256135 h 1030471"/>
              <a:gd name="connsiteX0" fmla="*/ 0 w 1845578"/>
              <a:gd name="connsiteY0" fmla="*/ 327318 h 1101654"/>
              <a:gd name="connsiteX1" fmla="*/ 1256194 w 1845578"/>
              <a:gd name="connsiteY1" fmla="*/ 333250 h 1101654"/>
              <a:gd name="connsiteX2" fmla="*/ 1202806 w 1845578"/>
              <a:gd name="connsiteY2" fmla="*/ 0 h 1101654"/>
              <a:gd name="connsiteX3" fmla="*/ 1845578 w 1845578"/>
              <a:gd name="connsiteY3" fmla="*/ 583453 h 1101654"/>
              <a:gd name="connsiteX4" fmla="*/ 1398560 w 1845578"/>
              <a:gd name="connsiteY4" fmla="*/ 1101654 h 1101654"/>
              <a:gd name="connsiteX5" fmla="*/ 1333309 w 1845578"/>
              <a:gd name="connsiteY5" fmla="*/ 839587 h 1101654"/>
              <a:gd name="connsiteX6" fmla="*/ 189822 w 1845578"/>
              <a:gd name="connsiteY6" fmla="*/ 827724 h 1101654"/>
              <a:gd name="connsiteX7" fmla="*/ 0 w 1845578"/>
              <a:gd name="connsiteY7" fmla="*/ 327318 h 1101654"/>
              <a:gd name="connsiteX0" fmla="*/ 0 w 1845578"/>
              <a:gd name="connsiteY0" fmla="*/ 327318 h 1101654"/>
              <a:gd name="connsiteX1" fmla="*/ 1256194 w 1845578"/>
              <a:gd name="connsiteY1" fmla="*/ 333250 h 1101654"/>
              <a:gd name="connsiteX2" fmla="*/ 1202806 w 1845578"/>
              <a:gd name="connsiteY2" fmla="*/ 0 h 1101654"/>
              <a:gd name="connsiteX3" fmla="*/ 1845578 w 1845578"/>
              <a:gd name="connsiteY3" fmla="*/ 607180 h 1101654"/>
              <a:gd name="connsiteX4" fmla="*/ 1398560 w 1845578"/>
              <a:gd name="connsiteY4" fmla="*/ 1101654 h 1101654"/>
              <a:gd name="connsiteX5" fmla="*/ 1333309 w 1845578"/>
              <a:gd name="connsiteY5" fmla="*/ 839587 h 1101654"/>
              <a:gd name="connsiteX6" fmla="*/ 189822 w 1845578"/>
              <a:gd name="connsiteY6" fmla="*/ 827724 h 1101654"/>
              <a:gd name="connsiteX7" fmla="*/ 0 w 1845578"/>
              <a:gd name="connsiteY7" fmla="*/ 327318 h 1101654"/>
              <a:gd name="connsiteX0" fmla="*/ 0 w 1916761"/>
              <a:gd name="connsiteY0" fmla="*/ 327318 h 1101654"/>
              <a:gd name="connsiteX1" fmla="*/ 1327377 w 1916761"/>
              <a:gd name="connsiteY1" fmla="*/ 333250 h 1101654"/>
              <a:gd name="connsiteX2" fmla="*/ 1273989 w 1916761"/>
              <a:gd name="connsiteY2" fmla="*/ 0 h 1101654"/>
              <a:gd name="connsiteX3" fmla="*/ 1916761 w 1916761"/>
              <a:gd name="connsiteY3" fmla="*/ 607180 h 1101654"/>
              <a:gd name="connsiteX4" fmla="*/ 1469743 w 1916761"/>
              <a:gd name="connsiteY4" fmla="*/ 1101654 h 1101654"/>
              <a:gd name="connsiteX5" fmla="*/ 1404492 w 1916761"/>
              <a:gd name="connsiteY5" fmla="*/ 839587 h 1101654"/>
              <a:gd name="connsiteX6" fmla="*/ 261005 w 1916761"/>
              <a:gd name="connsiteY6" fmla="*/ 827724 h 1101654"/>
              <a:gd name="connsiteX7" fmla="*/ 0 w 1916761"/>
              <a:gd name="connsiteY7" fmla="*/ 327318 h 1101654"/>
              <a:gd name="connsiteX0" fmla="*/ 0 w 1916761"/>
              <a:gd name="connsiteY0" fmla="*/ 356978 h 1131314"/>
              <a:gd name="connsiteX1" fmla="*/ 1327377 w 1916761"/>
              <a:gd name="connsiteY1" fmla="*/ 362910 h 1131314"/>
              <a:gd name="connsiteX2" fmla="*/ 1185011 w 1916761"/>
              <a:gd name="connsiteY2" fmla="*/ 0 h 1131314"/>
              <a:gd name="connsiteX3" fmla="*/ 1916761 w 1916761"/>
              <a:gd name="connsiteY3" fmla="*/ 636840 h 1131314"/>
              <a:gd name="connsiteX4" fmla="*/ 1469743 w 1916761"/>
              <a:gd name="connsiteY4" fmla="*/ 1131314 h 1131314"/>
              <a:gd name="connsiteX5" fmla="*/ 1404492 w 1916761"/>
              <a:gd name="connsiteY5" fmla="*/ 869247 h 1131314"/>
              <a:gd name="connsiteX6" fmla="*/ 261005 w 1916761"/>
              <a:gd name="connsiteY6" fmla="*/ 857384 h 1131314"/>
              <a:gd name="connsiteX7" fmla="*/ 0 w 1916761"/>
              <a:gd name="connsiteY7" fmla="*/ 356978 h 1131314"/>
              <a:gd name="connsiteX0" fmla="*/ 0 w 1916761"/>
              <a:gd name="connsiteY0" fmla="*/ 356978 h 1131314"/>
              <a:gd name="connsiteX1" fmla="*/ 1285853 w 1916761"/>
              <a:gd name="connsiteY1" fmla="*/ 356978 h 1131314"/>
              <a:gd name="connsiteX2" fmla="*/ 1185011 w 1916761"/>
              <a:gd name="connsiteY2" fmla="*/ 0 h 1131314"/>
              <a:gd name="connsiteX3" fmla="*/ 1916761 w 1916761"/>
              <a:gd name="connsiteY3" fmla="*/ 636840 h 1131314"/>
              <a:gd name="connsiteX4" fmla="*/ 1469743 w 1916761"/>
              <a:gd name="connsiteY4" fmla="*/ 1131314 h 1131314"/>
              <a:gd name="connsiteX5" fmla="*/ 1404492 w 1916761"/>
              <a:gd name="connsiteY5" fmla="*/ 869247 h 1131314"/>
              <a:gd name="connsiteX6" fmla="*/ 261005 w 1916761"/>
              <a:gd name="connsiteY6" fmla="*/ 857384 h 1131314"/>
              <a:gd name="connsiteX7" fmla="*/ 0 w 1916761"/>
              <a:gd name="connsiteY7" fmla="*/ 356978 h 113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6761" h="1131314">
                <a:moveTo>
                  <a:pt x="0" y="356978"/>
                </a:moveTo>
                <a:lnTo>
                  <a:pt x="1285853" y="356978"/>
                </a:lnTo>
                <a:lnTo>
                  <a:pt x="1185011" y="0"/>
                </a:lnTo>
                <a:lnTo>
                  <a:pt x="1916761" y="636840"/>
                </a:lnTo>
                <a:lnTo>
                  <a:pt x="1469743" y="1131314"/>
                </a:lnTo>
                <a:lnTo>
                  <a:pt x="1404492" y="869247"/>
                </a:lnTo>
                <a:lnTo>
                  <a:pt x="261005" y="857384"/>
                </a:lnTo>
                <a:lnTo>
                  <a:pt x="0" y="35697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52AAE0F-A4DA-49B5-AEE3-55FB6B840BDD}"/>
              </a:ext>
            </a:extLst>
          </p:cNvPr>
          <p:cNvSpPr/>
          <p:nvPr/>
        </p:nvSpPr>
        <p:spPr>
          <a:xfrm>
            <a:off x="871061" y="3513267"/>
            <a:ext cx="341445" cy="341445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8E2BFD6-0757-4587-8DA2-414E80E1EDD9}"/>
              </a:ext>
            </a:extLst>
          </p:cNvPr>
          <p:cNvSpPr txBox="1"/>
          <p:nvPr/>
        </p:nvSpPr>
        <p:spPr>
          <a:xfrm>
            <a:off x="963346" y="3205490"/>
            <a:ext cx="1886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2E109D1-FB66-4FF0-B018-6FA4E3152594}"/>
              </a:ext>
            </a:extLst>
          </p:cNvPr>
          <p:cNvSpPr txBox="1"/>
          <p:nvPr/>
        </p:nvSpPr>
        <p:spPr>
          <a:xfrm>
            <a:off x="6400055" y="3847449"/>
            <a:ext cx="2267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↑ボタンの</a:t>
            </a:r>
            <a:r>
              <a:rPr kumimoji="1" lang="ja-JP" altLang="en-US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を実行するよ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27BB564-023A-4D93-A201-012404D81590}"/>
              </a:ext>
            </a:extLst>
          </p:cNvPr>
          <p:cNvSpPr txBox="1"/>
          <p:nvPr/>
        </p:nvSpPr>
        <p:spPr>
          <a:xfrm>
            <a:off x="3495172" y="5160900"/>
            <a:ext cx="5473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リモートコントロールの仕組み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︓ </a:t>
            </a:r>
          </a:p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コントローラーから飛ばされたメッセージ（電波）を、</a:t>
            </a:r>
            <a:r>
              <a:rPr kumimoji="1" lang="en-US" altLang="ja-JP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本体のブルートゥースモジュールで受け取り、</a:t>
            </a:r>
            <a:r>
              <a:rPr kumimoji="1" lang="ja-JP" altLang="en-US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決められたプログラム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を実行します。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2FFB72C-58D5-487C-BDB9-C66FD8678D5D}"/>
              </a:ext>
            </a:extLst>
          </p:cNvPr>
          <p:cNvSpPr txBox="1"/>
          <p:nvPr/>
        </p:nvSpPr>
        <p:spPr>
          <a:xfrm>
            <a:off x="5215201" y="1513922"/>
            <a:ext cx="1417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ブルートゥース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モジュール</a:t>
            </a:r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A0C32F47-CD1E-4430-B1F3-83DE3F2623EE}"/>
              </a:ext>
            </a:extLst>
          </p:cNvPr>
          <p:cNvSpPr/>
          <p:nvPr/>
        </p:nvSpPr>
        <p:spPr>
          <a:xfrm>
            <a:off x="4811421" y="1863256"/>
            <a:ext cx="727744" cy="68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9B927D9D-A35C-41C9-B174-013CCB5D8D88}"/>
              </a:ext>
            </a:extLst>
          </p:cNvPr>
          <p:cNvCxnSpPr>
            <a:cxnSpLocks/>
            <a:endCxn id="20" idx="7"/>
          </p:cNvCxnSpPr>
          <p:nvPr/>
        </p:nvCxnSpPr>
        <p:spPr>
          <a:xfrm flipH="1">
            <a:off x="5432589" y="1911568"/>
            <a:ext cx="1200342" cy="514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6" descr="「bluetooth」の画像検索結果">
            <a:extLst>
              <a:ext uri="{FF2B5EF4-FFF2-40B4-BE49-F238E27FC236}">
                <a16:creationId xmlns:a16="http://schemas.microsoft.com/office/drawing/2014/main" id="{86EEEF25-8263-4FC1-BFAB-8484011C3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134" y="2858263"/>
            <a:ext cx="1347788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楕円 15">
            <a:extLst>
              <a:ext uri="{FF2B5EF4-FFF2-40B4-BE49-F238E27FC236}">
                <a16:creationId xmlns:a16="http://schemas.microsoft.com/office/drawing/2014/main" id="{0713A778-FEB6-4B53-A380-F552D2A682E0}"/>
              </a:ext>
            </a:extLst>
          </p:cNvPr>
          <p:cNvSpPr/>
          <p:nvPr/>
        </p:nvSpPr>
        <p:spPr>
          <a:xfrm>
            <a:off x="1809748" y="4370669"/>
            <a:ext cx="70290" cy="70290"/>
          </a:xfrm>
          <a:prstGeom prst="ellipse">
            <a:avLst/>
          </a:prstGeom>
          <a:solidFill>
            <a:srgbClr val="3399FF">
              <a:alpha val="69020"/>
            </a:srgbClr>
          </a:solidFill>
          <a:ln>
            <a:solidFill>
              <a:srgbClr val="D1F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6EB38EF-80F1-4C6A-85B8-DB83AD579A33}"/>
              </a:ext>
            </a:extLst>
          </p:cNvPr>
          <p:cNvSpPr txBox="1"/>
          <p:nvPr/>
        </p:nvSpPr>
        <p:spPr>
          <a:xfrm>
            <a:off x="403057" y="5547988"/>
            <a:ext cx="2797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コントロールを開始する前に、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ブルートゥースボタン　 を長押し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して、</a:t>
            </a:r>
            <a:r>
              <a:rPr kumimoji="1" lang="ja-JP" altLang="en-US" sz="12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ｍ</a:t>
            </a:r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Bot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とペアリングをする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必要があります。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356D24B1-C7CF-41A8-83BF-A116684E1C0B}"/>
              </a:ext>
            </a:extLst>
          </p:cNvPr>
          <p:cNvGrpSpPr/>
          <p:nvPr/>
        </p:nvGrpSpPr>
        <p:grpSpPr>
          <a:xfrm>
            <a:off x="2200839" y="5770642"/>
            <a:ext cx="149225" cy="149225"/>
            <a:chOff x="155575" y="3921125"/>
            <a:chExt cx="149225" cy="149225"/>
          </a:xfrm>
        </p:grpSpPr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A517013F-449A-4C88-94CA-98F290B06800}"/>
                </a:ext>
              </a:extLst>
            </p:cNvPr>
            <p:cNvSpPr/>
            <p:nvPr/>
          </p:nvSpPr>
          <p:spPr>
            <a:xfrm>
              <a:off x="155575" y="3921125"/>
              <a:ext cx="149225" cy="1492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3E891A95-B583-4CBE-B8CC-D8B1D07A2639}"/>
                </a:ext>
              </a:extLst>
            </p:cNvPr>
            <p:cNvSpPr/>
            <p:nvPr/>
          </p:nvSpPr>
          <p:spPr>
            <a:xfrm>
              <a:off x="197246" y="3950765"/>
              <a:ext cx="65881" cy="79723"/>
            </a:xfrm>
            <a:custGeom>
              <a:avLst/>
              <a:gdLst>
                <a:gd name="connsiteX0" fmla="*/ 19665 w 181590"/>
                <a:gd name="connsiteY0" fmla="*/ 104775 h 384769"/>
                <a:gd name="connsiteX1" fmla="*/ 181590 w 181590"/>
                <a:gd name="connsiteY1" fmla="*/ 269875 h 384769"/>
                <a:gd name="connsiteX2" fmla="*/ 92690 w 181590"/>
                <a:gd name="connsiteY2" fmla="*/ 374650 h 384769"/>
                <a:gd name="connsiteX3" fmla="*/ 92690 w 181590"/>
                <a:gd name="connsiteY3" fmla="*/ 0 h 384769"/>
                <a:gd name="connsiteX4" fmla="*/ 172065 w 181590"/>
                <a:gd name="connsiteY4" fmla="*/ 107950 h 384769"/>
                <a:gd name="connsiteX5" fmla="*/ 16490 w 181590"/>
                <a:gd name="connsiteY5" fmla="*/ 260350 h 384769"/>
                <a:gd name="connsiteX6" fmla="*/ 22840 w 181590"/>
                <a:gd name="connsiteY6" fmla="*/ 260350 h 384769"/>
                <a:gd name="connsiteX7" fmla="*/ 615 w 181590"/>
                <a:gd name="connsiteY7" fmla="*/ 263525 h 384769"/>
                <a:gd name="connsiteX0" fmla="*/ 12350 w 174275"/>
                <a:gd name="connsiteY0" fmla="*/ 104775 h 384769"/>
                <a:gd name="connsiteX1" fmla="*/ 174275 w 174275"/>
                <a:gd name="connsiteY1" fmla="*/ 269875 h 384769"/>
                <a:gd name="connsiteX2" fmla="*/ 85375 w 174275"/>
                <a:gd name="connsiteY2" fmla="*/ 374650 h 384769"/>
                <a:gd name="connsiteX3" fmla="*/ 85375 w 174275"/>
                <a:gd name="connsiteY3" fmla="*/ 0 h 384769"/>
                <a:gd name="connsiteX4" fmla="*/ 164750 w 174275"/>
                <a:gd name="connsiteY4" fmla="*/ 107950 h 384769"/>
                <a:gd name="connsiteX5" fmla="*/ 9175 w 174275"/>
                <a:gd name="connsiteY5" fmla="*/ 260350 h 384769"/>
                <a:gd name="connsiteX6" fmla="*/ 15525 w 174275"/>
                <a:gd name="connsiteY6" fmla="*/ 260350 h 384769"/>
                <a:gd name="connsiteX0" fmla="*/ 3175 w 165100"/>
                <a:gd name="connsiteY0" fmla="*/ 104775 h 384769"/>
                <a:gd name="connsiteX1" fmla="*/ 165100 w 165100"/>
                <a:gd name="connsiteY1" fmla="*/ 269875 h 384769"/>
                <a:gd name="connsiteX2" fmla="*/ 76200 w 165100"/>
                <a:gd name="connsiteY2" fmla="*/ 374650 h 384769"/>
                <a:gd name="connsiteX3" fmla="*/ 76200 w 165100"/>
                <a:gd name="connsiteY3" fmla="*/ 0 h 384769"/>
                <a:gd name="connsiteX4" fmla="*/ 155575 w 165100"/>
                <a:gd name="connsiteY4" fmla="*/ 107950 h 384769"/>
                <a:gd name="connsiteX5" fmla="*/ 0 w 165100"/>
                <a:gd name="connsiteY5" fmla="*/ 260350 h 384769"/>
                <a:gd name="connsiteX0" fmla="*/ 3175 w 165100"/>
                <a:gd name="connsiteY0" fmla="*/ 104775 h 374650"/>
                <a:gd name="connsiteX1" fmla="*/ 165100 w 165100"/>
                <a:gd name="connsiteY1" fmla="*/ 269875 h 374650"/>
                <a:gd name="connsiteX2" fmla="*/ 76200 w 165100"/>
                <a:gd name="connsiteY2" fmla="*/ 374650 h 374650"/>
                <a:gd name="connsiteX3" fmla="*/ 76200 w 165100"/>
                <a:gd name="connsiteY3" fmla="*/ 0 h 374650"/>
                <a:gd name="connsiteX4" fmla="*/ 155575 w 165100"/>
                <a:gd name="connsiteY4" fmla="*/ 107950 h 374650"/>
                <a:gd name="connsiteX5" fmla="*/ 0 w 165100"/>
                <a:gd name="connsiteY5" fmla="*/ 26035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00" h="374650">
                  <a:moveTo>
                    <a:pt x="3175" y="104775"/>
                  </a:moveTo>
                  <a:cubicBezTo>
                    <a:pt x="71437" y="169862"/>
                    <a:pt x="139700" y="234950"/>
                    <a:pt x="165100" y="269875"/>
                  </a:cubicBezTo>
                  <a:cubicBezTo>
                    <a:pt x="135467" y="304800"/>
                    <a:pt x="124354" y="311944"/>
                    <a:pt x="76200" y="374650"/>
                  </a:cubicBezTo>
                  <a:lnTo>
                    <a:pt x="76200" y="0"/>
                  </a:lnTo>
                  <a:lnTo>
                    <a:pt x="155575" y="107950"/>
                  </a:lnTo>
                  <a:lnTo>
                    <a:pt x="0" y="26035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3EA768B6-D97C-4A48-9B6C-87F91666316E}"/>
              </a:ext>
            </a:extLst>
          </p:cNvPr>
          <p:cNvSpPr txBox="1"/>
          <p:nvPr/>
        </p:nvSpPr>
        <p:spPr>
          <a:xfrm>
            <a:off x="549320" y="1516343"/>
            <a:ext cx="18869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ブルートゥース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161476" y="6414602"/>
            <a:ext cx="64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２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6256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6E136A19-1CFD-4948-9801-01D0DFCD8675}"/>
              </a:ext>
            </a:extLst>
          </p:cNvPr>
          <p:cNvGrpSpPr/>
          <p:nvPr/>
        </p:nvGrpSpPr>
        <p:grpSpPr>
          <a:xfrm>
            <a:off x="3291003" y="3854278"/>
            <a:ext cx="2776175" cy="962014"/>
            <a:chOff x="3291003" y="3854278"/>
            <a:chExt cx="2776175" cy="962014"/>
          </a:xfrm>
        </p:grpSpPr>
        <p:sp>
          <p:nvSpPr>
            <p:cNvPr id="54" name="吹き出し: 角を丸めた四角形 53">
              <a:extLst>
                <a:ext uri="{FF2B5EF4-FFF2-40B4-BE49-F238E27FC236}">
                  <a16:creationId xmlns:a16="http://schemas.microsoft.com/office/drawing/2014/main" id="{F1641520-F9F3-4E66-8197-E1499CF513D3}"/>
                </a:ext>
              </a:extLst>
            </p:cNvPr>
            <p:cNvSpPr/>
            <p:nvPr/>
          </p:nvSpPr>
          <p:spPr>
            <a:xfrm>
              <a:off x="3291003" y="3854278"/>
              <a:ext cx="2776175" cy="962014"/>
            </a:xfrm>
            <a:prstGeom prst="wedgeRoundRectCallout">
              <a:avLst>
                <a:gd name="adj1" fmla="val -8242"/>
                <a:gd name="adj2" fmla="val -10237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86F8394C-CAC0-4B8A-B0B0-6FEADF8218B0}"/>
                </a:ext>
              </a:extLst>
            </p:cNvPr>
            <p:cNvSpPr txBox="1"/>
            <p:nvPr/>
          </p:nvSpPr>
          <p:spPr>
            <a:xfrm>
              <a:off x="3433507" y="3944852"/>
              <a:ext cx="18869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↑ボタンを押したよ。</a:t>
              </a:r>
              <a:endPara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リモートコントロール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リモートコントロールのプログラミング？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740561" y="1429085"/>
            <a:ext cx="7775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では、コントローラーのボタンを押したとき、</a:t>
            </a:r>
            <a:r>
              <a:rPr kumimoji="1" lang="ja-JP" altLang="en-US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ｍ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を思い通りに動かすには、どのような</a:t>
            </a:r>
            <a:r>
              <a:rPr kumimoji="1" lang="ja-JP" altLang="en-US" sz="20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を作ればよいのでしょうか？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4AF3D132-0193-4E5D-B3CA-93DF05408D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2" t="41726" r="59792" b="40580"/>
          <a:stretch/>
        </p:blipFill>
        <p:spPr>
          <a:xfrm>
            <a:off x="274023" y="4037440"/>
            <a:ext cx="2299418" cy="633004"/>
          </a:xfrm>
          <a:prstGeom prst="rect">
            <a:avLst/>
          </a:prstGeom>
        </p:spPr>
      </p:pic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0BEE471C-DE4D-4880-B10D-F633AC4FE3F9}"/>
              </a:ext>
            </a:extLst>
          </p:cNvPr>
          <p:cNvSpPr/>
          <p:nvPr/>
        </p:nvSpPr>
        <p:spPr>
          <a:xfrm>
            <a:off x="1241571" y="4110606"/>
            <a:ext cx="1286300" cy="261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C6810CCC-87C7-44AE-969A-93BB5A4E603E}"/>
              </a:ext>
            </a:extLst>
          </p:cNvPr>
          <p:cNvCxnSpPr/>
          <p:nvPr/>
        </p:nvCxnSpPr>
        <p:spPr>
          <a:xfrm>
            <a:off x="1241571" y="4241108"/>
            <a:ext cx="111300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8" name="稲妻 47">
            <a:extLst>
              <a:ext uri="{FF2B5EF4-FFF2-40B4-BE49-F238E27FC236}">
                <a16:creationId xmlns:a16="http://schemas.microsoft.com/office/drawing/2014/main" id="{CF4DC8E1-F761-4278-8CBF-A792DA14CA2A}"/>
              </a:ext>
            </a:extLst>
          </p:cNvPr>
          <p:cNvSpPr/>
          <p:nvPr/>
        </p:nvSpPr>
        <p:spPr>
          <a:xfrm rot="10800000" flipH="1">
            <a:off x="919808" y="3196764"/>
            <a:ext cx="793567" cy="52375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EB55208E-FBF8-4760-A2E1-68D1EC799F0A}"/>
              </a:ext>
            </a:extLst>
          </p:cNvPr>
          <p:cNvSpPr txBox="1"/>
          <p:nvPr/>
        </p:nvSpPr>
        <p:spPr>
          <a:xfrm>
            <a:off x="1408670" y="3898858"/>
            <a:ext cx="1122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前に進む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9" name="稲妻 38">
            <a:extLst>
              <a:ext uri="{FF2B5EF4-FFF2-40B4-BE49-F238E27FC236}">
                <a16:creationId xmlns:a16="http://schemas.microsoft.com/office/drawing/2014/main" id="{1ABE0467-4153-48B8-A3E3-966625DE45C1}"/>
              </a:ext>
            </a:extLst>
          </p:cNvPr>
          <p:cNvSpPr/>
          <p:nvPr/>
        </p:nvSpPr>
        <p:spPr>
          <a:xfrm rot="10800000">
            <a:off x="5889255" y="3524426"/>
            <a:ext cx="793567" cy="52375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0D7BDE0A-A7CB-498A-924A-66E68EAB0007}"/>
              </a:ext>
            </a:extLst>
          </p:cNvPr>
          <p:cNvSpPr txBox="1"/>
          <p:nvPr/>
        </p:nvSpPr>
        <p:spPr>
          <a:xfrm>
            <a:off x="338883" y="2600218"/>
            <a:ext cx="188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122" name="Picture 2" descr="「歩く子ども いらすとや」の画像検索結果">
            <a:extLst>
              <a:ext uri="{FF2B5EF4-FFF2-40B4-BE49-F238E27FC236}">
                <a16:creationId xmlns:a16="http://schemas.microsoft.com/office/drawing/2014/main" id="{B493C085-EA01-4673-AE5F-E2BC5672D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6184" y="3892856"/>
            <a:ext cx="1961606" cy="261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BABC158-F8EA-4AED-8DBE-C7BE33F04A40}"/>
              </a:ext>
            </a:extLst>
          </p:cNvPr>
          <p:cNvGrpSpPr/>
          <p:nvPr/>
        </p:nvGrpSpPr>
        <p:grpSpPr>
          <a:xfrm>
            <a:off x="3408405" y="4129843"/>
            <a:ext cx="2679241" cy="523220"/>
            <a:chOff x="3408405" y="4129843"/>
            <a:chExt cx="2679241" cy="523220"/>
          </a:xfrm>
        </p:grpSpPr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8296054D-477B-4D9B-827A-2DFA67FC7E77}"/>
                </a:ext>
              </a:extLst>
            </p:cNvPr>
            <p:cNvSpPr txBox="1"/>
            <p:nvPr/>
          </p:nvSpPr>
          <p:spPr>
            <a:xfrm>
              <a:off x="3408405" y="4129843"/>
              <a:ext cx="2679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　　　　（して）ね♪</a:t>
              </a: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D70F49CB-35BA-4768-BA6D-2A22FA0C869B}"/>
                </a:ext>
              </a:extLst>
            </p:cNvPr>
            <p:cNvSpPr/>
            <p:nvPr/>
          </p:nvSpPr>
          <p:spPr>
            <a:xfrm>
              <a:off x="3540988" y="4307566"/>
              <a:ext cx="1922552" cy="30098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0DA054B3-EB69-44E0-AAE4-A93734C2EA38}"/>
              </a:ext>
            </a:extLst>
          </p:cNvPr>
          <p:cNvSpPr txBox="1"/>
          <p:nvPr/>
        </p:nvSpPr>
        <p:spPr>
          <a:xfrm>
            <a:off x="274023" y="3815123"/>
            <a:ext cx="1122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了解！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8A6BB53-F2FD-46FD-89EB-34D68887ADE9}"/>
              </a:ext>
            </a:extLst>
          </p:cNvPr>
          <p:cNvGrpSpPr/>
          <p:nvPr/>
        </p:nvGrpSpPr>
        <p:grpSpPr>
          <a:xfrm>
            <a:off x="7856220" y="3279450"/>
            <a:ext cx="894991" cy="459839"/>
            <a:chOff x="7856220" y="3279450"/>
            <a:chExt cx="894991" cy="459839"/>
          </a:xfrm>
        </p:grpSpPr>
        <p:sp>
          <p:nvSpPr>
            <p:cNvPr id="8" name="吹き出し: 角を丸めた四角形 7">
              <a:extLst>
                <a:ext uri="{FF2B5EF4-FFF2-40B4-BE49-F238E27FC236}">
                  <a16:creationId xmlns:a16="http://schemas.microsoft.com/office/drawing/2014/main" id="{473BB82C-90AB-41A0-A6FE-504FF978A08A}"/>
                </a:ext>
              </a:extLst>
            </p:cNvPr>
            <p:cNvSpPr/>
            <p:nvPr/>
          </p:nvSpPr>
          <p:spPr>
            <a:xfrm>
              <a:off x="7856220" y="3279450"/>
              <a:ext cx="874235" cy="459839"/>
            </a:xfrm>
            <a:prstGeom prst="wedgeRoundRectCallout">
              <a:avLst>
                <a:gd name="adj1" fmla="val -48865"/>
                <a:gd name="adj2" fmla="val 77912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92471810-B942-499E-A9A2-C0521AA1A0B3}"/>
                </a:ext>
              </a:extLst>
            </p:cNvPr>
            <p:cNvSpPr txBox="1"/>
            <p:nvPr/>
          </p:nvSpPr>
          <p:spPr>
            <a:xfrm>
              <a:off x="7957643" y="3370537"/>
              <a:ext cx="7935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了解！</a:t>
              </a:r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5124" name="Picture 4" descr="立っている女の子のイラスト（ポーズ）">
            <a:extLst>
              <a:ext uri="{FF2B5EF4-FFF2-40B4-BE49-F238E27FC236}">
                <a16:creationId xmlns:a16="http://schemas.microsoft.com/office/drawing/2014/main" id="{62A8105C-A46F-4990-92AE-C4A2A09E8B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3" b="47496"/>
          <a:stretch/>
        </p:blipFill>
        <p:spPr bwMode="auto">
          <a:xfrm>
            <a:off x="3639495" y="2270542"/>
            <a:ext cx="1198426" cy="10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9B0DEB7C-132C-4291-AD72-ED11966F51FB}"/>
              </a:ext>
            </a:extLst>
          </p:cNvPr>
          <p:cNvGrpSpPr/>
          <p:nvPr/>
        </p:nvGrpSpPr>
        <p:grpSpPr>
          <a:xfrm>
            <a:off x="3310878" y="5101822"/>
            <a:ext cx="3436620" cy="1428763"/>
            <a:chOff x="2697480" y="5082540"/>
            <a:chExt cx="3436620" cy="1428763"/>
          </a:xfrm>
        </p:grpSpPr>
        <p:sp>
          <p:nvSpPr>
            <p:cNvPr id="11" name="思考の吹き出し: 雲形 10">
              <a:extLst>
                <a:ext uri="{FF2B5EF4-FFF2-40B4-BE49-F238E27FC236}">
                  <a16:creationId xmlns:a16="http://schemas.microsoft.com/office/drawing/2014/main" id="{8D352BAC-AB7A-43E7-B522-ABA429E8820F}"/>
                </a:ext>
              </a:extLst>
            </p:cNvPr>
            <p:cNvSpPr/>
            <p:nvPr/>
          </p:nvSpPr>
          <p:spPr>
            <a:xfrm>
              <a:off x="2697480" y="5082540"/>
              <a:ext cx="3436620" cy="1428763"/>
            </a:xfrm>
            <a:prstGeom prst="cloudCallout">
              <a:avLst>
                <a:gd name="adj1" fmla="val 63424"/>
                <a:gd name="adj2" fmla="val -62299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テキスト ボックス 56">
              <a:extLst>
                <a:ext uri="{FF2B5EF4-FFF2-40B4-BE49-F238E27FC236}">
                  <a16:creationId xmlns:a16="http://schemas.microsoft.com/office/drawing/2014/main" id="{A349FFF6-DC53-4015-AC0C-E1D859BEDC2C}"/>
                </a:ext>
              </a:extLst>
            </p:cNvPr>
            <p:cNvSpPr txBox="1"/>
            <p:nvPr/>
          </p:nvSpPr>
          <p:spPr>
            <a:xfrm>
              <a:off x="3122572" y="5237323"/>
              <a:ext cx="258643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ん？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どっちに？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どのぐらいの速さで？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どれぐらい？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200599A-D863-4CBE-91BC-F3D947BCF481}"/>
              </a:ext>
            </a:extLst>
          </p:cNvPr>
          <p:cNvGrpSpPr/>
          <p:nvPr/>
        </p:nvGrpSpPr>
        <p:grpSpPr>
          <a:xfrm>
            <a:off x="5889254" y="2300702"/>
            <a:ext cx="2279386" cy="1078626"/>
            <a:chOff x="5889254" y="2300702"/>
            <a:chExt cx="2279386" cy="1078626"/>
          </a:xfrm>
        </p:grpSpPr>
        <p:sp>
          <p:nvSpPr>
            <p:cNvPr id="58" name="思考の吹き出し: 雲形 57">
              <a:extLst>
                <a:ext uri="{FF2B5EF4-FFF2-40B4-BE49-F238E27FC236}">
                  <a16:creationId xmlns:a16="http://schemas.microsoft.com/office/drawing/2014/main" id="{75EB31A6-157F-4FA5-AAD1-984BEA0B1D9F}"/>
                </a:ext>
              </a:extLst>
            </p:cNvPr>
            <p:cNvSpPr/>
            <p:nvPr/>
          </p:nvSpPr>
          <p:spPr>
            <a:xfrm>
              <a:off x="5889254" y="2300702"/>
              <a:ext cx="2279386" cy="1078626"/>
            </a:xfrm>
            <a:prstGeom prst="cloudCallout">
              <a:avLst>
                <a:gd name="adj1" fmla="val 18138"/>
                <a:gd name="adj2" fmla="val 845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テキスト ボックス 58">
              <a:extLst>
                <a:ext uri="{FF2B5EF4-FFF2-40B4-BE49-F238E27FC236}">
                  <a16:creationId xmlns:a16="http://schemas.microsoft.com/office/drawing/2014/main" id="{E9E34E6F-350D-47B4-9540-D8D959785AA7}"/>
                </a:ext>
              </a:extLst>
            </p:cNvPr>
            <p:cNvSpPr txBox="1"/>
            <p:nvPr/>
          </p:nvSpPr>
          <p:spPr>
            <a:xfrm>
              <a:off x="6262032" y="2563010"/>
              <a:ext cx="16956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何すればいいん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だっけ？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8747A35B-F4EC-438A-941D-3B1FC0B365B8}"/>
              </a:ext>
            </a:extLst>
          </p:cNvPr>
          <p:cNvSpPr txBox="1"/>
          <p:nvPr/>
        </p:nvSpPr>
        <p:spPr>
          <a:xfrm>
            <a:off x="265996" y="5010384"/>
            <a:ext cx="2832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にも、↑ボタンが押されたときに、何をどのようにすればよいのか、</a:t>
            </a:r>
            <a:r>
              <a:rPr kumimoji="1" lang="ja-JP" altLang="en-US" sz="16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１つずつ細かく約束ごと（命令）を決めておくこと</a:t>
            </a: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が必要です。</a:t>
            </a: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8B2B4ACE-357A-44CC-AE18-EFE12F2785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8603" y="2554145"/>
            <a:ext cx="1300385" cy="823182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84B81773-641B-42CE-B396-F91F88B23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8357" y="2920537"/>
            <a:ext cx="1300385" cy="823182"/>
          </a:xfrm>
          <a:prstGeom prst="rect">
            <a:avLst/>
          </a:prstGeom>
        </p:spPr>
      </p:pic>
      <p:sp>
        <p:nvSpPr>
          <p:cNvPr id="33" name="テキスト ボックス 32"/>
          <p:cNvSpPr txBox="1"/>
          <p:nvPr/>
        </p:nvSpPr>
        <p:spPr>
          <a:xfrm>
            <a:off x="4177291" y="6447817"/>
            <a:ext cx="64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３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2080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プログラミングって？</a:t>
            </a:r>
          </a:p>
        </p:txBody>
      </p:sp>
      <p:sp>
        <p:nvSpPr>
          <p:cNvPr id="14" name="字幕 13">
            <a:extLst>
              <a:ext uri="{FF2B5EF4-FFF2-40B4-BE49-F238E27FC236}">
                <a16:creationId xmlns:a16="http://schemas.microsoft.com/office/drawing/2014/main" id="{D6FE3AFB-1ABF-4A0A-A4EF-BCBD96C0E3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6747" y="894513"/>
            <a:ext cx="7050506" cy="1160790"/>
          </a:xfrm>
        </p:spPr>
        <p:txBody>
          <a:bodyPr/>
          <a:lstStyle/>
          <a:p>
            <a:pPr algn="l"/>
            <a:r>
              <a:rPr lang="ja-JP" altLang="en-US" dirty="0"/>
              <a:t>目的を達成するために一つ一つの動作を</a:t>
            </a:r>
            <a:endParaRPr lang="en-US" altLang="ja-JP" dirty="0"/>
          </a:p>
          <a:p>
            <a:pPr algn="l"/>
            <a:r>
              <a:rPr lang="ja-JP" altLang="en-US" dirty="0"/>
              <a:t>順番に説明（命令）すること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F9DB98B-58E0-4555-B96A-0D834133BBC4}"/>
              </a:ext>
            </a:extLst>
          </p:cNvPr>
          <p:cNvSpPr txBox="1"/>
          <p:nvPr/>
        </p:nvSpPr>
        <p:spPr>
          <a:xfrm>
            <a:off x="450804" y="2137937"/>
            <a:ext cx="3575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プログラム開発の主な流れ</a:t>
            </a:r>
            <a:endParaRPr kumimoji="1" lang="en-US" altLang="ja-JP" sz="2000" b="1" u="sng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4DCE6F90-C701-41D5-A9AC-7CE59851D15A}"/>
              </a:ext>
            </a:extLst>
          </p:cNvPr>
          <p:cNvGrpSpPr/>
          <p:nvPr/>
        </p:nvGrpSpPr>
        <p:grpSpPr>
          <a:xfrm>
            <a:off x="553972" y="2621832"/>
            <a:ext cx="1931345" cy="763875"/>
            <a:chOff x="1046747" y="2793534"/>
            <a:chExt cx="1931345" cy="763875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788FF2A8-D49E-4DE7-B377-4D8CAD349502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3BA7BDC2-4F88-405C-BD70-7860BCF2AAE2}"/>
                </a:ext>
              </a:extLst>
            </p:cNvPr>
            <p:cNvSpPr txBox="1"/>
            <p:nvPr/>
          </p:nvSpPr>
          <p:spPr>
            <a:xfrm>
              <a:off x="1438850" y="2911078"/>
              <a:ext cx="114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企画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F2FDBA2F-AD1E-4C2D-AFAC-CC2D979A9235}"/>
              </a:ext>
            </a:extLst>
          </p:cNvPr>
          <p:cNvGrpSpPr/>
          <p:nvPr/>
        </p:nvGrpSpPr>
        <p:grpSpPr>
          <a:xfrm>
            <a:off x="568574" y="3645705"/>
            <a:ext cx="1931345" cy="763875"/>
            <a:chOff x="1046747" y="2793534"/>
            <a:chExt cx="1931345" cy="763875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F4B58693-BAE0-4D4C-BD32-FAB6EE3B5831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5650EF16-F2F9-489E-BDCB-52ED01F2560D}"/>
                </a:ext>
              </a:extLst>
            </p:cNvPr>
            <p:cNvSpPr txBox="1"/>
            <p:nvPr/>
          </p:nvSpPr>
          <p:spPr>
            <a:xfrm>
              <a:off x="1438850" y="2911078"/>
              <a:ext cx="114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設計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CF5BBA8B-4ED0-4D07-AA0F-AFDD13D821FA}"/>
              </a:ext>
            </a:extLst>
          </p:cNvPr>
          <p:cNvGrpSpPr/>
          <p:nvPr/>
        </p:nvGrpSpPr>
        <p:grpSpPr>
          <a:xfrm>
            <a:off x="568574" y="4669578"/>
            <a:ext cx="1931345" cy="763875"/>
            <a:chOff x="1046747" y="2793534"/>
            <a:chExt cx="1931345" cy="763875"/>
          </a:xfrm>
        </p:grpSpPr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687307F3-7C49-41D1-B90E-821CA307F339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1C2F18C0-1277-43CF-913E-E129D2579531}"/>
                </a:ext>
              </a:extLst>
            </p:cNvPr>
            <p:cNvSpPr txBox="1"/>
            <p:nvPr/>
          </p:nvSpPr>
          <p:spPr>
            <a:xfrm>
              <a:off x="1438850" y="2911078"/>
              <a:ext cx="114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開発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9277DDF2-FD09-4308-B411-EC991BCEAB50}"/>
              </a:ext>
            </a:extLst>
          </p:cNvPr>
          <p:cNvGrpSpPr/>
          <p:nvPr/>
        </p:nvGrpSpPr>
        <p:grpSpPr>
          <a:xfrm>
            <a:off x="568574" y="5693451"/>
            <a:ext cx="1931345" cy="763875"/>
            <a:chOff x="1046747" y="2793534"/>
            <a:chExt cx="1931345" cy="763875"/>
          </a:xfrm>
        </p:grpSpPr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DA4CB43D-23B1-4040-B18E-9124C99AEB16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E6812BEF-59F1-4077-962A-DE0520DCD9DA}"/>
                </a:ext>
              </a:extLst>
            </p:cNvPr>
            <p:cNvSpPr txBox="1"/>
            <p:nvPr/>
          </p:nvSpPr>
          <p:spPr>
            <a:xfrm>
              <a:off x="1046748" y="2911078"/>
              <a:ext cx="19313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テスト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F49AC577-97BA-4000-8110-FC2A0FFE34B8}"/>
              </a:ext>
            </a:extLst>
          </p:cNvPr>
          <p:cNvSpPr txBox="1"/>
          <p:nvPr/>
        </p:nvSpPr>
        <p:spPr>
          <a:xfrm>
            <a:off x="2606774" y="2795087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プログラムの目的、どんな役割を果たすのか考える。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AB748CB1-D1AF-4ABA-B784-3976E7BC1879}"/>
              </a:ext>
            </a:extLst>
          </p:cNvPr>
          <p:cNvSpPr txBox="1"/>
          <p:nvPr/>
        </p:nvSpPr>
        <p:spPr>
          <a:xfrm>
            <a:off x="2606773" y="3841426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プログラムの働きや操作方法などを考える。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8C766150-9C4B-4993-9134-85B6AB51A4B4}"/>
              </a:ext>
            </a:extLst>
          </p:cNvPr>
          <p:cNvSpPr txBox="1"/>
          <p:nvPr/>
        </p:nvSpPr>
        <p:spPr>
          <a:xfrm>
            <a:off x="2606772" y="4887765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設計にもとづいてプログラミングする。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B3149AF1-8E5A-4324-A19A-9937A82E21BF}"/>
              </a:ext>
            </a:extLst>
          </p:cNvPr>
          <p:cNvSpPr txBox="1"/>
          <p:nvPr/>
        </p:nvSpPr>
        <p:spPr>
          <a:xfrm>
            <a:off x="2606772" y="5934105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プログラムが正しく動くかテスト・デバッグする。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矢印: 下 16">
            <a:extLst>
              <a:ext uri="{FF2B5EF4-FFF2-40B4-BE49-F238E27FC236}">
                <a16:creationId xmlns:a16="http://schemas.microsoft.com/office/drawing/2014/main" id="{6735353B-78AD-484A-8871-B7D032D82DF2}"/>
              </a:ext>
            </a:extLst>
          </p:cNvPr>
          <p:cNvSpPr/>
          <p:nvPr/>
        </p:nvSpPr>
        <p:spPr>
          <a:xfrm>
            <a:off x="1288945" y="3368929"/>
            <a:ext cx="461395" cy="2427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矢印: 下 69">
            <a:extLst>
              <a:ext uri="{FF2B5EF4-FFF2-40B4-BE49-F238E27FC236}">
                <a16:creationId xmlns:a16="http://schemas.microsoft.com/office/drawing/2014/main" id="{0E501FBB-492A-47E1-9F3F-470141D6CDD7}"/>
              </a:ext>
            </a:extLst>
          </p:cNvPr>
          <p:cNvSpPr/>
          <p:nvPr/>
        </p:nvSpPr>
        <p:spPr>
          <a:xfrm>
            <a:off x="1279616" y="4381494"/>
            <a:ext cx="461395" cy="2427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矢印: 下 70">
            <a:extLst>
              <a:ext uri="{FF2B5EF4-FFF2-40B4-BE49-F238E27FC236}">
                <a16:creationId xmlns:a16="http://schemas.microsoft.com/office/drawing/2014/main" id="{65C54301-019D-452D-BC75-DE129B0EE0DF}"/>
              </a:ext>
            </a:extLst>
          </p:cNvPr>
          <p:cNvSpPr/>
          <p:nvPr/>
        </p:nvSpPr>
        <p:spPr>
          <a:xfrm>
            <a:off x="1278676" y="5412370"/>
            <a:ext cx="461395" cy="2427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161476" y="6414602"/>
            <a:ext cx="64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４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0339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84A39052-0605-4575-8A60-3FFA60A9A4C6}"/>
              </a:ext>
            </a:extLst>
          </p:cNvPr>
          <p:cNvSpPr txBox="1"/>
          <p:nvPr/>
        </p:nvSpPr>
        <p:spPr>
          <a:xfrm>
            <a:off x="1513482" y="1532254"/>
            <a:ext cx="4244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「コンピュータに保存」は、</a:t>
            </a:r>
            <a:endParaRPr kumimoji="1" lang="en-US" altLang="ja-JP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ここから</a:t>
            </a:r>
            <a:endParaRPr kumimoji="1" lang="en-US" altLang="ja-JP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C2BD5A9A-D1F4-4136-81A2-6D56D9AEA3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4" t="700" b="5901"/>
          <a:stretch/>
        </p:blipFill>
        <p:spPr>
          <a:xfrm>
            <a:off x="2566355" y="1922266"/>
            <a:ext cx="6157484" cy="4142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err="1"/>
              <a:t>mBot</a:t>
            </a:r>
            <a:r>
              <a:rPr kumimoji="1" lang="ja-JP" altLang="en-US" dirty="0"/>
              <a:t>でプログラミング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08935D8-F03E-456D-BCDB-42E98D9211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sz="2000" dirty="0" err="1"/>
              <a:t>ｍ</a:t>
            </a:r>
            <a:r>
              <a:rPr kumimoji="1" lang="en-US" altLang="ja-JP" sz="2000" dirty="0"/>
              <a:t>Bot</a:t>
            </a:r>
            <a:r>
              <a:rPr lang="ja-JP" altLang="en-US" sz="2000" dirty="0"/>
              <a:t>をパワーアップしながら、ロボットやプログラミングについて学ぼう</a:t>
            </a:r>
            <a:endParaRPr kumimoji="1" lang="ja-JP" altLang="en-US" sz="2000" dirty="0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6AA08D03-50D4-4F7B-8633-8D786FEC0D47}"/>
              </a:ext>
            </a:extLst>
          </p:cNvPr>
          <p:cNvSpPr txBox="1"/>
          <p:nvPr/>
        </p:nvSpPr>
        <p:spPr>
          <a:xfrm>
            <a:off x="108285" y="2800150"/>
            <a:ext cx="25132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mBlock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という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Scratch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ベースのプログラミング</a:t>
            </a:r>
            <a:endParaRPr kumimoji="1" lang="en-US" altLang="ja-JP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ソフトを使います。</a:t>
            </a:r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57F03503-0477-472A-BD66-16E855CA1F94}"/>
              </a:ext>
            </a:extLst>
          </p:cNvPr>
          <p:cNvCxnSpPr>
            <a:cxnSpLocks/>
          </p:cNvCxnSpPr>
          <p:nvPr/>
        </p:nvCxnSpPr>
        <p:spPr>
          <a:xfrm flipV="1">
            <a:off x="4297077" y="5478069"/>
            <a:ext cx="0" cy="30966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975CDC54-BA45-44F0-802E-5EC6CBB6BBC3}"/>
              </a:ext>
            </a:extLst>
          </p:cNvPr>
          <p:cNvCxnSpPr>
            <a:cxnSpLocks/>
          </p:cNvCxnSpPr>
          <p:nvPr/>
        </p:nvCxnSpPr>
        <p:spPr>
          <a:xfrm>
            <a:off x="2303878" y="5767281"/>
            <a:ext cx="52495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楕円 66">
            <a:extLst>
              <a:ext uri="{FF2B5EF4-FFF2-40B4-BE49-F238E27FC236}">
                <a16:creationId xmlns:a16="http://schemas.microsoft.com/office/drawing/2014/main" id="{04F8BD48-6FDF-4755-9794-A25335EDC465}"/>
              </a:ext>
            </a:extLst>
          </p:cNvPr>
          <p:cNvSpPr/>
          <p:nvPr/>
        </p:nvSpPr>
        <p:spPr>
          <a:xfrm>
            <a:off x="3332519" y="2091167"/>
            <a:ext cx="635474" cy="3639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611937E-9E69-4B8D-8B76-C66DDC9EC6D3}"/>
              </a:ext>
            </a:extLst>
          </p:cNvPr>
          <p:cNvCxnSpPr>
            <a:cxnSpLocks/>
          </p:cNvCxnSpPr>
          <p:nvPr/>
        </p:nvCxnSpPr>
        <p:spPr>
          <a:xfrm flipH="1" flipV="1">
            <a:off x="3402563" y="1812506"/>
            <a:ext cx="182009" cy="2853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443E5AAD-9D31-4878-84D8-10F190329156}"/>
              </a:ext>
            </a:extLst>
          </p:cNvPr>
          <p:cNvSpPr txBox="1"/>
          <p:nvPr/>
        </p:nvSpPr>
        <p:spPr>
          <a:xfrm>
            <a:off x="4972060" y="1555915"/>
            <a:ext cx="3466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ファイル名（クリックで変更）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D4E63481-AA74-41D7-B71B-342211FD9DFF}"/>
              </a:ext>
            </a:extLst>
          </p:cNvPr>
          <p:cNvSpPr/>
          <p:nvPr/>
        </p:nvSpPr>
        <p:spPr>
          <a:xfrm>
            <a:off x="4297077" y="2071003"/>
            <a:ext cx="1169047" cy="3639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F7EADA20-DDC5-4A09-A6D5-9304D06FF5AE}"/>
              </a:ext>
            </a:extLst>
          </p:cNvPr>
          <p:cNvCxnSpPr>
            <a:cxnSpLocks/>
          </p:cNvCxnSpPr>
          <p:nvPr/>
        </p:nvCxnSpPr>
        <p:spPr>
          <a:xfrm flipH="1">
            <a:off x="5210353" y="1883213"/>
            <a:ext cx="255771" cy="2142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>
            <a:extLst>
              <a:ext uri="{FF2B5EF4-FFF2-40B4-BE49-F238E27FC236}">
                <a16:creationId xmlns:a16="http://schemas.microsoft.com/office/drawing/2014/main" id="{08FBE550-5A24-4ADB-BFBD-B7BE5D17D6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 t="77477" r="78647" b="11710"/>
          <a:stretch/>
        </p:blipFill>
        <p:spPr>
          <a:xfrm>
            <a:off x="492407" y="1581009"/>
            <a:ext cx="816276" cy="1116930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B8FCAE1-1E43-42CA-B23C-A8017DEED54E}"/>
              </a:ext>
            </a:extLst>
          </p:cNvPr>
          <p:cNvSpPr txBox="1"/>
          <p:nvPr/>
        </p:nvSpPr>
        <p:spPr>
          <a:xfrm>
            <a:off x="3352768" y="5796530"/>
            <a:ext cx="2877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ブロックパレット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（命令ブロックを選ぶ）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C32478B8-DD87-445C-941D-EC588FE39B77}"/>
              </a:ext>
            </a:extLst>
          </p:cNvPr>
          <p:cNvCxnSpPr>
            <a:cxnSpLocks/>
          </p:cNvCxnSpPr>
          <p:nvPr/>
        </p:nvCxnSpPr>
        <p:spPr>
          <a:xfrm flipV="1">
            <a:off x="7314387" y="5767281"/>
            <a:ext cx="0" cy="30966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523DAEDF-9D4E-4FE6-A47A-D4FE2A526E2B}"/>
              </a:ext>
            </a:extLst>
          </p:cNvPr>
          <p:cNvSpPr txBox="1"/>
          <p:nvPr/>
        </p:nvSpPr>
        <p:spPr>
          <a:xfrm>
            <a:off x="6074673" y="6076943"/>
            <a:ext cx="3195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スクリプトエリア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（プログラムを書くところ）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68D38E3-75C0-4D51-87ED-D15CB4BFE857}"/>
              </a:ext>
            </a:extLst>
          </p:cNvPr>
          <p:cNvSpPr txBox="1"/>
          <p:nvPr/>
        </p:nvSpPr>
        <p:spPr>
          <a:xfrm>
            <a:off x="560177" y="5603065"/>
            <a:ext cx="2877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デバイスリスト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212FE1E1-343B-46DD-9383-92AC8B0523A0}"/>
              </a:ext>
            </a:extLst>
          </p:cNvPr>
          <p:cNvSpPr/>
          <p:nvPr/>
        </p:nvSpPr>
        <p:spPr>
          <a:xfrm>
            <a:off x="4058495" y="2434904"/>
            <a:ext cx="379282" cy="313658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45A96FF0-1B9A-4A9D-A1CD-10A6A40E7D68}"/>
              </a:ext>
            </a:extLst>
          </p:cNvPr>
          <p:cNvCxnSpPr>
            <a:cxnSpLocks/>
          </p:cNvCxnSpPr>
          <p:nvPr/>
        </p:nvCxnSpPr>
        <p:spPr>
          <a:xfrm flipH="1">
            <a:off x="4429388" y="4903200"/>
            <a:ext cx="378527" cy="1050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71E22BA1-DC10-4BDF-9CF7-367DF41E2165}"/>
              </a:ext>
            </a:extLst>
          </p:cNvPr>
          <p:cNvSpPr txBox="1"/>
          <p:nvPr/>
        </p:nvSpPr>
        <p:spPr>
          <a:xfrm>
            <a:off x="4791480" y="4623847"/>
            <a:ext cx="2204929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この上で、マウスのホイールを回すと隠れているブロックの種類ボタンが現れる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161476" y="6414602"/>
            <a:ext cx="64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５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5130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図 38">
            <a:extLst>
              <a:ext uri="{FF2B5EF4-FFF2-40B4-BE49-F238E27FC236}">
                <a16:creationId xmlns:a16="http://schemas.microsoft.com/office/drawing/2014/main" id="{D5AD092E-7810-4461-83F7-FB7E47210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362" y="2200844"/>
            <a:ext cx="511728" cy="4487462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3F9959DA-F121-4645-BBDD-2F7864A0A8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774" y="5503944"/>
            <a:ext cx="1202771" cy="882032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A4E03737-B00F-4188-BA32-DEE0073C2F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063" y="2200844"/>
            <a:ext cx="4091896" cy="260636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リモートコントロール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リモートコントロールのプログラミング例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61921" y="1420070"/>
            <a:ext cx="7112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この例では、コントローラーの↑ボタンが押されたときに、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50%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の速さで１秒間前進します。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5151117" y="5375699"/>
            <a:ext cx="912373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328719" y="5176550"/>
            <a:ext cx="4567782" cy="1238052"/>
          </a:xfrm>
          <a:prstGeom prst="borderCallout2">
            <a:avLst>
              <a:gd name="adj1" fmla="val 124"/>
              <a:gd name="adj2" fmla="val 85670"/>
              <a:gd name="adj3" fmla="val -95267"/>
              <a:gd name="adj4" fmla="val 85310"/>
              <a:gd name="adj5" fmla="val -127411"/>
              <a:gd name="adj6" fmla="val 71436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C6E5070B-049C-44C4-85F2-A90269FC5B4C}"/>
              </a:ext>
            </a:extLst>
          </p:cNvPr>
          <p:cNvCxnSpPr>
            <a:cxnSpLocks/>
          </p:cNvCxnSpPr>
          <p:nvPr/>
        </p:nvCxnSpPr>
        <p:spPr>
          <a:xfrm flipV="1">
            <a:off x="3198171" y="2667699"/>
            <a:ext cx="786600" cy="13978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C3011599-1C5B-4B25-8B80-F10B613DCCE2}"/>
              </a:ext>
            </a:extLst>
          </p:cNvPr>
          <p:cNvCxnSpPr>
            <a:cxnSpLocks/>
          </p:cNvCxnSpPr>
          <p:nvPr/>
        </p:nvCxnSpPr>
        <p:spPr>
          <a:xfrm flipV="1">
            <a:off x="3224773" y="3267514"/>
            <a:ext cx="809024" cy="11770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58E171CF-399A-481D-B42F-6A4AA9C74A64}"/>
              </a:ext>
            </a:extLst>
          </p:cNvPr>
          <p:cNvCxnSpPr>
            <a:cxnSpLocks/>
          </p:cNvCxnSpPr>
          <p:nvPr/>
        </p:nvCxnSpPr>
        <p:spPr>
          <a:xfrm flipV="1">
            <a:off x="3224773" y="3567420"/>
            <a:ext cx="1063278" cy="8771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9A9DCB0D-5A6A-43CC-8196-F0EEFF68661A}"/>
              </a:ext>
            </a:extLst>
          </p:cNvPr>
          <p:cNvCxnSpPr>
            <a:cxnSpLocks/>
          </p:cNvCxnSpPr>
          <p:nvPr/>
        </p:nvCxnSpPr>
        <p:spPr>
          <a:xfrm>
            <a:off x="3320851" y="3313160"/>
            <a:ext cx="900629" cy="638485"/>
          </a:xfrm>
          <a:prstGeom prst="straightConnector1">
            <a:avLst/>
          </a:prstGeom>
          <a:ln w="12700">
            <a:solidFill>
              <a:srgbClr val="3399FF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F63F949E-1325-4AB5-A8F3-1E5131473D88}"/>
              </a:ext>
            </a:extLst>
          </p:cNvPr>
          <p:cNvCxnSpPr>
            <a:cxnSpLocks/>
          </p:cNvCxnSpPr>
          <p:nvPr/>
        </p:nvCxnSpPr>
        <p:spPr>
          <a:xfrm flipV="1">
            <a:off x="3251750" y="3627337"/>
            <a:ext cx="1351577" cy="2560495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prstDash val="lgDashDot"/>
            <a:tailEnd type="triangle"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78D9A1FF-1CD6-4EE4-B01A-FAE8056ABDD8}"/>
              </a:ext>
            </a:extLst>
          </p:cNvPr>
          <p:cNvSpPr txBox="1"/>
          <p:nvPr/>
        </p:nvSpPr>
        <p:spPr>
          <a:xfrm>
            <a:off x="230960" y="5069039"/>
            <a:ext cx="23571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各 </a:t>
            </a:r>
            <a:r>
              <a:rPr kumimoji="1"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命令ブロック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は、左側の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メニュー（ブロックパレット）から取り出します。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いらなくなったら、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メニューにもどします（ごみ箱マーク）。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496089C-830F-44CB-AA9A-7B007DF6FC6D}"/>
              </a:ext>
            </a:extLst>
          </p:cNvPr>
          <p:cNvSpPr txBox="1"/>
          <p:nvPr/>
        </p:nvSpPr>
        <p:spPr>
          <a:xfrm>
            <a:off x="5821961" y="5956999"/>
            <a:ext cx="2810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命令ブロックは、同じ形の空</a:t>
            </a:r>
            <a:r>
              <a:rPr kumimoji="1" lang="ja-JP" altLang="en-US" sz="12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らんに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はめることができます。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16E8AC-408F-4D4A-B0D9-BA121622901B}"/>
              </a:ext>
            </a:extLst>
          </p:cNvPr>
          <p:cNvSpPr txBox="1"/>
          <p:nvPr/>
        </p:nvSpPr>
        <p:spPr>
          <a:xfrm>
            <a:off x="6563804" y="2621183"/>
            <a:ext cx="2049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凸部分を凹部分に近づけると命令ブロック同士がくっつきます。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8FF62A78-5DC1-491A-9B61-22D81B9C580B}"/>
              </a:ext>
            </a:extLst>
          </p:cNvPr>
          <p:cNvSpPr/>
          <p:nvPr/>
        </p:nvSpPr>
        <p:spPr>
          <a:xfrm>
            <a:off x="5280451" y="3660903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03222611-BF58-4FE1-A25B-B4E3202FACD1}"/>
              </a:ext>
            </a:extLst>
          </p:cNvPr>
          <p:cNvCxnSpPr>
            <a:cxnSpLocks/>
          </p:cNvCxnSpPr>
          <p:nvPr/>
        </p:nvCxnSpPr>
        <p:spPr>
          <a:xfrm flipV="1">
            <a:off x="5598914" y="4242387"/>
            <a:ext cx="0" cy="489004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CD15E122-FC34-43AC-8324-DA5302D6F870}"/>
              </a:ext>
            </a:extLst>
          </p:cNvPr>
          <p:cNvSpPr txBox="1"/>
          <p:nvPr/>
        </p:nvSpPr>
        <p:spPr>
          <a:xfrm>
            <a:off x="4800149" y="4792040"/>
            <a:ext cx="3187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○をおすと、数字をかえることができます。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4AF3D132-0193-4E5D-B3CA-93DF05408D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52" t="41726" r="59792" b="40580"/>
          <a:stretch/>
        </p:blipFill>
        <p:spPr>
          <a:xfrm>
            <a:off x="274023" y="4037440"/>
            <a:ext cx="2299418" cy="633004"/>
          </a:xfrm>
          <a:prstGeom prst="rect">
            <a:avLst/>
          </a:prstGeom>
        </p:spPr>
      </p:pic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0BEE471C-DE4D-4880-B10D-F633AC4FE3F9}"/>
              </a:ext>
            </a:extLst>
          </p:cNvPr>
          <p:cNvSpPr/>
          <p:nvPr/>
        </p:nvSpPr>
        <p:spPr>
          <a:xfrm>
            <a:off x="1241571" y="4110606"/>
            <a:ext cx="1286300" cy="261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C6810CCC-87C7-44AE-969A-93BB5A4E603E}"/>
              </a:ext>
            </a:extLst>
          </p:cNvPr>
          <p:cNvCxnSpPr/>
          <p:nvPr/>
        </p:nvCxnSpPr>
        <p:spPr>
          <a:xfrm>
            <a:off x="1241571" y="4241108"/>
            <a:ext cx="111300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8" name="稲妻 47">
            <a:extLst>
              <a:ext uri="{FF2B5EF4-FFF2-40B4-BE49-F238E27FC236}">
                <a16:creationId xmlns:a16="http://schemas.microsoft.com/office/drawing/2014/main" id="{CF4DC8E1-F761-4278-8CBF-A792DA14CA2A}"/>
              </a:ext>
            </a:extLst>
          </p:cNvPr>
          <p:cNvSpPr/>
          <p:nvPr/>
        </p:nvSpPr>
        <p:spPr>
          <a:xfrm rot="10800000" flipH="1">
            <a:off x="919808" y="3196764"/>
            <a:ext cx="793567" cy="52375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296054D-477B-4D9B-827A-2DFA67FC7E77}"/>
              </a:ext>
            </a:extLst>
          </p:cNvPr>
          <p:cNvSpPr txBox="1"/>
          <p:nvPr/>
        </p:nvSpPr>
        <p:spPr>
          <a:xfrm>
            <a:off x="218466" y="2505726"/>
            <a:ext cx="188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↑ボタンを押したよ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EB55208E-FBF8-4760-A2E1-68D1EC799F0A}"/>
              </a:ext>
            </a:extLst>
          </p:cNvPr>
          <p:cNvSpPr txBox="1"/>
          <p:nvPr/>
        </p:nvSpPr>
        <p:spPr>
          <a:xfrm>
            <a:off x="552679" y="3867325"/>
            <a:ext cx="188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50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％の速さで１秒前進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7C5CCDCE-B626-4BDB-A1A6-D8F85C5F4841}"/>
              </a:ext>
            </a:extLst>
          </p:cNvPr>
          <p:cNvSpPr/>
          <p:nvPr/>
        </p:nvSpPr>
        <p:spPr>
          <a:xfrm>
            <a:off x="4028946" y="2801275"/>
            <a:ext cx="511729" cy="211582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F63FE3AA-0921-4769-B767-05D8A7756025}"/>
              </a:ext>
            </a:extLst>
          </p:cNvPr>
          <p:cNvCxnSpPr>
            <a:cxnSpLocks/>
          </p:cNvCxnSpPr>
          <p:nvPr/>
        </p:nvCxnSpPr>
        <p:spPr>
          <a:xfrm flipH="1" flipV="1">
            <a:off x="4584328" y="2904686"/>
            <a:ext cx="1979476" cy="108171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図 19">
            <a:extLst>
              <a:ext uri="{FF2B5EF4-FFF2-40B4-BE49-F238E27FC236}">
                <a16:creationId xmlns:a16="http://schemas.microsoft.com/office/drawing/2014/main" id="{61FB9188-9E6B-4DF4-A0E0-D6AF657303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547" y="5545175"/>
            <a:ext cx="1989412" cy="381357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7F97B38-E031-4D64-94B4-2B0BBD3835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7669" y="2848164"/>
            <a:ext cx="778859" cy="493041"/>
          </a:xfrm>
          <a:prstGeom prst="rect">
            <a:avLst/>
          </a:prstGeom>
        </p:spPr>
      </p:pic>
      <p:sp>
        <p:nvSpPr>
          <p:cNvPr id="33" name="テキスト ボックス 32"/>
          <p:cNvSpPr txBox="1"/>
          <p:nvPr/>
        </p:nvSpPr>
        <p:spPr>
          <a:xfrm>
            <a:off x="4161476" y="6414602"/>
            <a:ext cx="64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６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9933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「mbot」の画像検索結果">
            <a:extLst>
              <a:ext uri="{FF2B5EF4-FFF2-40B4-BE49-F238E27FC236}">
                <a16:creationId xmlns:a16="http://schemas.microsoft.com/office/drawing/2014/main" id="{F7CA934F-B9A5-41A4-9836-4DF204C5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729" y="2174149"/>
            <a:ext cx="1768437" cy="1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0BB5C2A-DBAE-4214-99C3-A3AD121370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6" t="39667" r="56573" b="5901"/>
          <a:stretch/>
        </p:blipFill>
        <p:spPr>
          <a:xfrm>
            <a:off x="360727" y="3918685"/>
            <a:ext cx="1979801" cy="279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err="1"/>
              <a:t>mBot</a:t>
            </a:r>
            <a:r>
              <a:rPr kumimoji="1" lang="ja-JP" altLang="en-US" dirty="0"/>
              <a:t>でプログラミング</a:t>
            </a:r>
          </a:p>
        </p:txBody>
      </p:sp>
      <p:sp>
        <p:nvSpPr>
          <p:cNvPr id="25" name="字幕 2">
            <a:extLst>
              <a:ext uri="{FF2B5EF4-FFF2-40B4-BE49-F238E27FC236}">
                <a16:creationId xmlns:a16="http://schemas.microsoft.com/office/drawing/2014/main" id="{F7C6D24A-D856-44D1-AB2C-5699EBF42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285" y="894513"/>
            <a:ext cx="8939462" cy="633498"/>
          </a:xfrm>
        </p:spPr>
        <p:txBody>
          <a:bodyPr/>
          <a:lstStyle/>
          <a:p>
            <a:r>
              <a:rPr kumimoji="1" lang="ja-JP" altLang="en-US" dirty="0" err="1"/>
              <a:t>ｍ</a:t>
            </a:r>
            <a:r>
              <a:rPr kumimoji="1" lang="en-US" altLang="ja-JP" dirty="0"/>
              <a:t>Bot</a:t>
            </a:r>
            <a:r>
              <a:rPr kumimoji="1" lang="ja-JP" altLang="en-US" dirty="0"/>
              <a:t>をパソコンでプログラミングする方法</a:t>
            </a:r>
          </a:p>
        </p:txBody>
      </p:sp>
      <p:sp>
        <p:nvSpPr>
          <p:cNvPr id="16" name="矢印: 左右 15">
            <a:extLst>
              <a:ext uri="{FF2B5EF4-FFF2-40B4-BE49-F238E27FC236}">
                <a16:creationId xmlns:a16="http://schemas.microsoft.com/office/drawing/2014/main" id="{C5C493CE-E033-461A-B9AD-6DF2F49D4109}"/>
              </a:ext>
            </a:extLst>
          </p:cNvPr>
          <p:cNvSpPr/>
          <p:nvPr/>
        </p:nvSpPr>
        <p:spPr>
          <a:xfrm>
            <a:off x="3126868" y="2643479"/>
            <a:ext cx="797301" cy="202479"/>
          </a:xfrm>
          <a:prstGeom prst="leftRightArrow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E432F3D-9E8E-4587-A924-7C16D55D0C31}"/>
              </a:ext>
            </a:extLst>
          </p:cNvPr>
          <p:cNvSpPr txBox="1"/>
          <p:nvPr/>
        </p:nvSpPr>
        <p:spPr>
          <a:xfrm>
            <a:off x="2499786" y="2314663"/>
            <a:ext cx="20377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ケーブルで接続</a:t>
            </a: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163DAF35-57F5-4072-BC0E-7D5F1FBEBFF9}"/>
              </a:ext>
            </a:extLst>
          </p:cNvPr>
          <p:cNvSpPr/>
          <p:nvPr/>
        </p:nvSpPr>
        <p:spPr>
          <a:xfrm>
            <a:off x="1612590" y="2928732"/>
            <a:ext cx="460788" cy="460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楕円 49">
            <a:extLst>
              <a:ext uri="{FF2B5EF4-FFF2-40B4-BE49-F238E27FC236}">
                <a16:creationId xmlns:a16="http://schemas.microsoft.com/office/drawing/2014/main" id="{3A6163D9-4DDF-46E6-9F67-D50A08E638DB}"/>
              </a:ext>
            </a:extLst>
          </p:cNvPr>
          <p:cNvSpPr/>
          <p:nvPr/>
        </p:nvSpPr>
        <p:spPr>
          <a:xfrm>
            <a:off x="1109236" y="6256277"/>
            <a:ext cx="826027" cy="2965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id="{0AED5F5F-A775-49F7-B827-E80BDF16F988}"/>
              </a:ext>
            </a:extLst>
          </p:cNvPr>
          <p:cNvCxnSpPr>
            <a:cxnSpLocks/>
          </p:cNvCxnSpPr>
          <p:nvPr/>
        </p:nvCxnSpPr>
        <p:spPr>
          <a:xfrm>
            <a:off x="2073378" y="5237246"/>
            <a:ext cx="68651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B2F3C167-579C-46B0-86EA-DE0256DC4C89}"/>
              </a:ext>
            </a:extLst>
          </p:cNvPr>
          <p:cNvSpPr txBox="1"/>
          <p:nvPr/>
        </p:nvSpPr>
        <p:spPr>
          <a:xfrm>
            <a:off x="943592" y="1461813"/>
            <a:ext cx="7328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にプログラムをインストールするには、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ケーブルで接続して、プログラムをアップロードする必要があります。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1F6AD91-105A-4C17-AFA9-CDB93F8275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32" t="17733" r="26640" b="16017"/>
          <a:stretch/>
        </p:blipFill>
        <p:spPr>
          <a:xfrm>
            <a:off x="2783825" y="3963638"/>
            <a:ext cx="1805294" cy="2708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50000"/>
              </a:schemeClr>
            </a:solidFill>
          </a:ln>
          <a:effectLst/>
        </p:spPr>
      </p:pic>
      <p:pic>
        <p:nvPicPr>
          <p:cNvPr id="9" name="Picture 4" descr="ノートパソコンのイラスト | かわいいフリー素材集 いらすとや">
            <a:extLst>
              <a:ext uri="{FF2B5EF4-FFF2-40B4-BE49-F238E27FC236}">
                <a16:creationId xmlns:a16="http://schemas.microsoft.com/office/drawing/2014/main" id="{48FD4F06-9DA3-4D65-B8A7-9EB22F44C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9" y="2097188"/>
            <a:ext cx="2130224" cy="169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35422C95-F7C1-4F56-A47F-7747574D2618}"/>
              </a:ext>
            </a:extLst>
          </p:cNvPr>
          <p:cNvSpPr/>
          <p:nvPr/>
        </p:nvSpPr>
        <p:spPr>
          <a:xfrm>
            <a:off x="2046914" y="2759437"/>
            <a:ext cx="2622618" cy="828915"/>
          </a:xfrm>
          <a:custGeom>
            <a:avLst/>
            <a:gdLst>
              <a:gd name="connsiteX0" fmla="*/ 0 w 3103926"/>
              <a:gd name="connsiteY0" fmla="*/ 764604 h 812802"/>
              <a:gd name="connsiteX1" fmla="*/ 1233181 w 3103926"/>
              <a:gd name="connsiteY1" fmla="*/ 798160 h 812802"/>
              <a:gd name="connsiteX2" fmla="*/ 1115736 w 3103926"/>
              <a:gd name="connsiteY2" fmla="*/ 554879 h 812802"/>
              <a:gd name="connsiteX3" fmla="*/ 3103926 w 3103926"/>
              <a:gd name="connsiteY3" fmla="*/ 194153 h 812802"/>
              <a:gd name="connsiteX4" fmla="*/ 3103926 w 3103926"/>
              <a:gd name="connsiteY4" fmla="*/ 194153 h 812802"/>
              <a:gd name="connsiteX5" fmla="*/ 2810312 w 3103926"/>
              <a:gd name="connsiteY5" fmla="*/ 1206 h 812802"/>
              <a:gd name="connsiteX6" fmla="*/ 2994869 w 3103926"/>
              <a:gd name="connsiteY6" fmla="*/ 127041 h 812802"/>
              <a:gd name="connsiteX0" fmla="*/ 0 w 3103926"/>
              <a:gd name="connsiteY0" fmla="*/ 763398 h 811596"/>
              <a:gd name="connsiteX1" fmla="*/ 1233181 w 3103926"/>
              <a:gd name="connsiteY1" fmla="*/ 796954 h 811596"/>
              <a:gd name="connsiteX2" fmla="*/ 1115736 w 3103926"/>
              <a:gd name="connsiteY2" fmla="*/ 553673 h 811596"/>
              <a:gd name="connsiteX3" fmla="*/ 3103926 w 3103926"/>
              <a:gd name="connsiteY3" fmla="*/ 192947 h 811596"/>
              <a:gd name="connsiteX4" fmla="*/ 3103926 w 3103926"/>
              <a:gd name="connsiteY4" fmla="*/ 192947 h 811596"/>
              <a:gd name="connsiteX5" fmla="*/ 2810312 w 3103926"/>
              <a:gd name="connsiteY5" fmla="*/ 0 h 811596"/>
              <a:gd name="connsiteX0" fmla="*/ 0 w 3103926"/>
              <a:gd name="connsiteY0" fmla="*/ 570451 h 618649"/>
              <a:gd name="connsiteX1" fmla="*/ 1233181 w 3103926"/>
              <a:gd name="connsiteY1" fmla="*/ 604007 h 618649"/>
              <a:gd name="connsiteX2" fmla="*/ 1115736 w 3103926"/>
              <a:gd name="connsiteY2" fmla="*/ 360726 h 618649"/>
              <a:gd name="connsiteX3" fmla="*/ 3103926 w 3103926"/>
              <a:gd name="connsiteY3" fmla="*/ 0 h 618649"/>
              <a:gd name="connsiteX4" fmla="*/ 3103926 w 3103926"/>
              <a:gd name="connsiteY4" fmla="*/ 0 h 6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3926" h="618649">
                <a:moveTo>
                  <a:pt x="0" y="570451"/>
                </a:moveTo>
                <a:cubicBezTo>
                  <a:pt x="523612" y="604706"/>
                  <a:pt x="1047225" y="638961"/>
                  <a:pt x="1233181" y="604007"/>
                </a:cubicBezTo>
                <a:cubicBezTo>
                  <a:pt x="1419137" y="569053"/>
                  <a:pt x="803945" y="461394"/>
                  <a:pt x="1115736" y="360726"/>
                </a:cubicBezTo>
                <a:cubicBezTo>
                  <a:pt x="1427527" y="260058"/>
                  <a:pt x="3103926" y="0"/>
                  <a:pt x="3103926" y="0"/>
                </a:cubicBezTo>
                <a:lnTo>
                  <a:pt x="3103926" y="0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7624A29F-C695-48B6-80CC-E1281840547F}"/>
              </a:ext>
            </a:extLst>
          </p:cNvPr>
          <p:cNvSpPr/>
          <p:nvPr/>
        </p:nvSpPr>
        <p:spPr>
          <a:xfrm>
            <a:off x="2846027" y="5396187"/>
            <a:ext cx="1717584" cy="2965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4CBF4722-8673-43F7-8461-49C621E2CEFD}"/>
              </a:ext>
            </a:extLst>
          </p:cNvPr>
          <p:cNvSpPr/>
          <p:nvPr/>
        </p:nvSpPr>
        <p:spPr>
          <a:xfrm>
            <a:off x="427839" y="4087979"/>
            <a:ext cx="1611018" cy="2530931"/>
          </a:xfrm>
          <a:prstGeom prst="roundRect">
            <a:avLst>
              <a:gd name="adj" fmla="val 417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8310BAD2-48EA-4EE2-8B8E-F6082F07853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2" t="39944" r="56697" b="5623"/>
          <a:stretch/>
        </p:blipFill>
        <p:spPr>
          <a:xfrm>
            <a:off x="5082132" y="3903165"/>
            <a:ext cx="1979801" cy="279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楕円 35">
            <a:extLst>
              <a:ext uri="{FF2B5EF4-FFF2-40B4-BE49-F238E27FC236}">
                <a16:creationId xmlns:a16="http://schemas.microsoft.com/office/drawing/2014/main" id="{CF4D5583-AB83-4A50-BD37-DEE4881DC728}"/>
              </a:ext>
            </a:extLst>
          </p:cNvPr>
          <p:cNvSpPr/>
          <p:nvPr/>
        </p:nvSpPr>
        <p:spPr>
          <a:xfrm>
            <a:off x="5821660" y="5963487"/>
            <a:ext cx="981812" cy="2965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98DDC12C-A9F4-4D8B-8752-13865BE8999C}"/>
              </a:ext>
            </a:extLst>
          </p:cNvPr>
          <p:cNvCxnSpPr>
            <a:cxnSpLocks/>
          </p:cNvCxnSpPr>
          <p:nvPr/>
        </p:nvCxnSpPr>
        <p:spPr>
          <a:xfrm>
            <a:off x="4589119" y="5277565"/>
            <a:ext cx="517655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2ABA9DA7-CDD4-4B8F-A208-880277F41C7C}"/>
              </a:ext>
            </a:extLst>
          </p:cNvPr>
          <p:cNvSpPr/>
          <p:nvPr/>
        </p:nvSpPr>
        <p:spPr>
          <a:xfrm>
            <a:off x="5177262" y="4058476"/>
            <a:ext cx="1611018" cy="2530931"/>
          </a:xfrm>
          <a:prstGeom prst="roundRect">
            <a:avLst>
              <a:gd name="adj" fmla="val 417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5F88F423-11CD-4F6A-AC3A-9044909335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44" t="12340" r="27663" b="83546"/>
          <a:stretch/>
        </p:blipFill>
        <p:spPr>
          <a:xfrm>
            <a:off x="7172254" y="4758006"/>
            <a:ext cx="1611019" cy="173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EC137F16-BFA1-4E8E-8DFF-3A83119FEF14}"/>
              </a:ext>
            </a:extLst>
          </p:cNvPr>
          <p:cNvSpPr txBox="1"/>
          <p:nvPr/>
        </p:nvSpPr>
        <p:spPr>
          <a:xfrm>
            <a:off x="7132421" y="5084807"/>
            <a:ext cx="17782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と表示されたら、アップロード完了です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kumimoji="1" lang="en-US" altLang="ja-JP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AE5A660B-6F80-4884-B969-9751D560B587}"/>
              </a:ext>
            </a:extLst>
          </p:cNvPr>
          <p:cNvSpPr/>
          <p:nvPr/>
        </p:nvSpPr>
        <p:spPr>
          <a:xfrm>
            <a:off x="6979920" y="4480560"/>
            <a:ext cx="1930785" cy="1482927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639573" y="6448103"/>
            <a:ext cx="64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325188" y="2174149"/>
            <a:ext cx="2270171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まず</a:t>
            </a:r>
            <a:r>
              <a:rPr kumimoji="1" lang="ja-JP" altLang="en-US" sz="3200" dirty="0" err="1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ｍ</a:t>
            </a:r>
            <a:r>
              <a:rPr kumimoji="1" lang="en-US" altLang="ja-JP" sz="3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Bot</a:t>
            </a:r>
            <a:r>
              <a:rPr kumimoji="1" lang="ja-JP" altLang="en-US" sz="3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の電源を</a:t>
            </a:r>
            <a:r>
              <a:rPr kumimoji="1" lang="en-US" altLang="ja-JP" sz="3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ON</a:t>
            </a:r>
            <a:r>
              <a:rPr kumimoji="1" lang="ja-JP" altLang="en-US" sz="3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にします。</a:t>
            </a:r>
            <a:r>
              <a:rPr kumimoji="1" lang="en-US" altLang="ja-JP" sz="3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 </a:t>
            </a:r>
            <a:endParaRPr kumimoji="1" lang="ja-JP" altLang="en-US" sz="32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2005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5CAB11EC-4D9E-4DB1-AC02-D48C74581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39" y="3616390"/>
            <a:ext cx="3659968" cy="1508544"/>
          </a:xfrm>
          <a:prstGeom prst="rect">
            <a:avLst/>
          </a:prstGeom>
        </p:spPr>
      </p:pic>
      <p:pic>
        <p:nvPicPr>
          <p:cNvPr id="1026" name="Picture 2" descr="黒い髪の男の子のイラスト | かわいいフリー素材集 いらすとや">
            <a:extLst>
              <a:ext uri="{FF2B5EF4-FFF2-40B4-BE49-F238E27FC236}">
                <a16:creationId xmlns:a16="http://schemas.microsoft.com/office/drawing/2014/main" id="{042160A5-4693-4E82-9C87-3558FC8524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3"/>
          <a:stretch/>
        </p:blipFill>
        <p:spPr bwMode="auto">
          <a:xfrm>
            <a:off x="7126645" y="2090912"/>
            <a:ext cx="1279124" cy="155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D3CA9E30-17C0-4011-9F99-28A3A6F53B3B}"/>
              </a:ext>
            </a:extLst>
          </p:cNvPr>
          <p:cNvSpPr/>
          <p:nvPr/>
        </p:nvSpPr>
        <p:spPr>
          <a:xfrm>
            <a:off x="6848001" y="990091"/>
            <a:ext cx="2197100" cy="919542"/>
          </a:xfrm>
          <a:prstGeom prst="wedgeRoundRectCallout">
            <a:avLst>
              <a:gd name="adj1" fmla="val 6153"/>
              <a:gd name="adj2" fmla="val 6317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やることは似ているけど、動きが全然ちがうね。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4E18B3BF-A0A9-4FCB-9CC4-FD36CD8628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コラム：○秒のあるなしのちがい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21519F1-2A57-4D3C-A0E7-1D579DDD4E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280" y="3532910"/>
            <a:ext cx="3114208" cy="2074064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D25CD0E-4CD2-4650-90AC-1D966847B624}"/>
              </a:ext>
            </a:extLst>
          </p:cNvPr>
          <p:cNvSpPr txBox="1"/>
          <p:nvPr/>
        </p:nvSpPr>
        <p:spPr>
          <a:xfrm>
            <a:off x="4787503" y="5632033"/>
            <a:ext cx="38281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前に動き</a:t>
            </a:r>
            <a:r>
              <a:rPr kumimoji="1" lang="ja-JP" altLang="en-US" sz="1600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ながら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、赤色ライトを</a:t>
            </a:r>
            <a:r>
              <a:rPr kumimoji="1" lang="ja-JP" altLang="en-US" sz="1600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つけっぱなしにし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、ド（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C4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）の音を１秒鳴らしてから、動きを止め、ライトを消す。動きと光と音を同時に行う。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4E12440-F4DE-4195-8F78-04E12CCDB1CF}"/>
              </a:ext>
            </a:extLst>
          </p:cNvPr>
          <p:cNvSpPr txBox="1"/>
          <p:nvPr/>
        </p:nvSpPr>
        <p:spPr>
          <a:xfrm>
            <a:off x="275478" y="5644258"/>
            <a:ext cx="38281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前に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秒動いて止まった後、赤色ライトを１秒つけ、ライトが消えた後、ド（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C4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）の音を１秒鳴らす。動きと光と音を１つずつ順に行う。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88EE4205-4621-4CDF-8549-1B4FB3EE73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357" y="1065103"/>
            <a:ext cx="2296332" cy="40776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465CFA40-C60A-4368-B691-E24C9C908B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357" y="2115744"/>
            <a:ext cx="2189027" cy="407760"/>
          </a:xfrm>
          <a:prstGeom prst="rect">
            <a:avLst/>
          </a:prstGeom>
        </p:spPr>
      </p:pic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BA933E3-7B61-4505-9E75-B59C5BD7C576}"/>
              </a:ext>
            </a:extLst>
          </p:cNvPr>
          <p:cNvSpPr txBox="1"/>
          <p:nvPr/>
        </p:nvSpPr>
        <p:spPr>
          <a:xfrm>
            <a:off x="269856" y="962178"/>
            <a:ext cx="38281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　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「○秒動かす」、「○秒点灯する」のブロックで命令すると</a:t>
            </a:r>
            <a:r>
              <a:rPr kumimoji="1" lang="en-US" altLang="ja-JP" sz="16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は、○秒間、そのことだけに専念します。なので、</a:t>
            </a: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それが終わるまで別の命令を実行できません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kumimoji="1" lang="en-US" altLang="ja-JP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一方、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”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○秒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”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がついていない命令ブロックでは、次の同じ種類の命令があるまで</a:t>
            </a:r>
            <a:r>
              <a:rPr kumimoji="1" lang="ja-JP" altLang="en-US" sz="1600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やり続け、同時に別の命令を実行することができます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B8BD30B-8625-4A5C-9F3B-966D13519D97}"/>
              </a:ext>
            </a:extLst>
          </p:cNvPr>
          <p:cNvSpPr txBox="1"/>
          <p:nvPr/>
        </p:nvSpPr>
        <p:spPr>
          <a:xfrm>
            <a:off x="4164355" y="1465993"/>
            <a:ext cx="2887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前向きに１秒動いた後、止まる。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16A425EA-7A04-4820-91AF-6F36A090A66E}"/>
              </a:ext>
            </a:extLst>
          </p:cNvPr>
          <p:cNvSpPr txBox="1"/>
          <p:nvPr/>
        </p:nvSpPr>
        <p:spPr>
          <a:xfrm>
            <a:off x="4213357" y="2530329"/>
            <a:ext cx="2887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前向きに動き</a:t>
            </a:r>
            <a:r>
              <a:rPr kumimoji="1" lang="ja-JP" altLang="en-US" sz="1200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続ける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971A39FA-F7DB-4412-BC69-C2FF418BDE41}"/>
              </a:ext>
            </a:extLst>
          </p:cNvPr>
          <p:cNvSpPr txBox="1"/>
          <p:nvPr/>
        </p:nvSpPr>
        <p:spPr>
          <a:xfrm>
            <a:off x="142328" y="3310913"/>
            <a:ext cx="3828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プログラミング例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2D9B07EC-0C66-4231-B83B-9FEF0160DAA0}"/>
              </a:ext>
            </a:extLst>
          </p:cNvPr>
          <p:cNvCxnSpPr/>
          <p:nvPr/>
        </p:nvCxnSpPr>
        <p:spPr>
          <a:xfrm>
            <a:off x="2307638" y="3423502"/>
            <a:ext cx="481900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4213357" y="6488668"/>
            <a:ext cx="64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８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74663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超音波センサー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/>
              <a:t>mBot</a:t>
            </a:r>
            <a:r>
              <a:rPr lang="ja-JP" altLang="en-US" sz="2800" dirty="0"/>
              <a:t>の「⽬」で道確認</a:t>
            </a:r>
            <a:r>
              <a:rPr lang="en-US" altLang="ja-JP" sz="2800" dirty="0"/>
              <a:t>〜</a:t>
            </a:r>
            <a:r>
              <a:rPr lang="ja-JP" altLang="en-US" sz="2800" dirty="0"/>
              <a:t>障害物を検知する仕組み</a:t>
            </a:r>
            <a:r>
              <a:rPr lang="en-US" altLang="ja-JP" sz="2800" dirty="0"/>
              <a:t>〜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360726" y="1652503"/>
            <a:ext cx="40318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超⾳波センサーは超⾳波を使って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対象物との距離をはかるパーツ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7AD8B24-A760-46FF-8FE6-441FD76ACC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72" t="34610" r="56147" b="15461"/>
          <a:stretch/>
        </p:blipFill>
        <p:spPr>
          <a:xfrm>
            <a:off x="536895" y="2637388"/>
            <a:ext cx="3473044" cy="256810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98D214A-6367-4ACD-A76C-1720367392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908" t="26997" r="9000" b="19997"/>
          <a:stretch/>
        </p:blipFill>
        <p:spPr>
          <a:xfrm>
            <a:off x="4505826" y="1915749"/>
            <a:ext cx="4031873" cy="272642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DE8747E-1819-4089-A366-3498BCF167E3}"/>
              </a:ext>
            </a:extLst>
          </p:cNvPr>
          <p:cNvSpPr txBox="1"/>
          <p:nvPr/>
        </p:nvSpPr>
        <p:spPr>
          <a:xfrm>
            <a:off x="4193814" y="4806472"/>
            <a:ext cx="48539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超⾳波センサーの仕組み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︓ 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右⽬から超⾳波を⾶</a:t>
            </a:r>
            <a:r>
              <a:rPr kumimoji="1" lang="ja-JP" altLang="en-US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ば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し、前⽅の障害物にあたって跳ね返って くる⾳波を、左⽬で受信しています。送信してから受信するまでの時間を計る事で、距離を測定します。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253043" y="6448102"/>
            <a:ext cx="649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latin typeface="+mn-ea"/>
              </a:rPr>
              <a:t>P</a:t>
            </a:r>
            <a:r>
              <a:rPr kumimoji="1" lang="ja-JP" altLang="en-US" dirty="0" smtClean="0">
                <a:latin typeface="+mn-ea"/>
              </a:rPr>
              <a:t>９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89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16763D660CA5849BDBA2DD8AB3CF7C2" ma:contentTypeVersion="8" ma:contentTypeDescription="新しいドキュメントを作成します。" ma:contentTypeScope="" ma:versionID="551b6235134549cc69d3fe064675a555">
  <xsd:schema xmlns:xsd="http://www.w3.org/2001/XMLSchema" xmlns:xs="http://www.w3.org/2001/XMLSchema" xmlns:p="http://schemas.microsoft.com/office/2006/metadata/properties" xmlns:ns3="68f409d2-ab45-438d-8c1d-2766fb6ead72" targetNamespace="http://schemas.microsoft.com/office/2006/metadata/properties" ma:root="true" ma:fieldsID="c53e6aca9cef732bbb99ebe9b8b70e1e" ns3:_="">
    <xsd:import namespace="68f409d2-ab45-438d-8c1d-2766fb6ead7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f409d2-ab45-438d-8c1d-2766fb6ead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F67DAA-7847-4395-A008-2F41C0917555}">
  <ds:schemaRefs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68f409d2-ab45-438d-8c1d-2766fb6ead72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C8F2C5D-D149-48AF-9CB7-7A363A6159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F13881-FB34-4687-B908-FC4F18B2DB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f409d2-ab45-438d-8c1d-2766fb6ead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1926</TotalTime>
  <Words>1083</Words>
  <Application>Microsoft Office PowerPoint</Application>
  <PresentationFormat>画面に合わせる (4:3)</PresentationFormat>
  <Paragraphs>174</Paragraphs>
  <Slides>16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5" baseType="lpstr">
      <vt:lpstr>ＤＨＰ特太ゴシック体</vt:lpstr>
      <vt:lpstr>HGP創英角ｺﾞｼｯｸUB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ｍBotプログラミングガイドブック</vt:lpstr>
      <vt:lpstr>リモートコントロール</vt:lpstr>
      <vt:lpstr>リモートコントロール</vt:lpstr>
      <vt:lpstr>プログラミングって？</vt:lpstr>
      <vt:lpstr>mBotでプログラミング</vt:lpstr>
      <vt:lpstr>リモートコントロール</vt:lpstr>
      <vt:lpstr>mBotでプログラミング</vt:lpstr>
      <vt:lpstr>コラム：○秒のあるなしのちがい</vt:lpstr>
      <vt:lpstr>超音波センサー</vt:lpstr>
      <vt:lpstr>超音波センサー</vt:lpstr>
      <vt:lpstr>超音波センサー</vt:lpstr>
      <vt:lpstr>超音波センサー</vt:lpstr>
      <vt:lpstr>ライントレースセンサー</vt:lpstr>
      <vt:lpstr>ライントレースセンサー</vt:lpstr>
      <vt:lpstr>光センサー</vt:lpstr>
      <vt:lpstr>光センサー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超音波センサー</dc:title>
  <dc:creator>takeru02d</dc:creator>
  <cp:lastModifiedBy>高塚正昭</cp:lastModifiedBy>
  <cp:revision>77</cp:revision>
  <cp:lastPrinted>2021-01-19T14:06:33Z</cp:lastPrinted>
  <dcterms:created xsi:type="dcterms:W3CDTF">2020-01-25T11:32:15Z</dcterms:created>
  <dcterms:modified xsi:type="dcterms:W3CDTF">2021-01-19T14:18:24Z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0x010100D16763D660CA5849BDBA2DD8AB3CF7C2</vt:lpwstr>
  </property>
</Properties>
</file>