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7" r:id="rId3"/>
    <p:sldId id="266" r:id="rId4"/>
    <p:sldId id="264" r:id="rId5"/>
    <p:sldId id="265" r:id="rId6"/>
    <p:sldId id="263" r:id="rId7"/>
    <p:sldId id="256" r:id="rId8"/>
    <p:sldId id="257" r:id="rId9"/>
    <p:sldId id="258" r:id="rId10"/>
    <p:sldId id="259" r:id="rId11"/>
    <p:sldId id="260" r:id="rId12"/>
    <p:sldId id="261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C0C0C0"/>
    <a:srgbClr val="D9D9D9"/>
    <a:srgbClr val="2F52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6" d="100"/>
          <a:sy n="76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4F9220-DB07-4646-BA7F-3A1E9758F16A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</dgm:pt>
    <dgm:pt modelId="{ED9B5BDA-F825-4048-9C66-7C6CDC2E0050}">
      <dgm:prSet phldrT="[テキスト]" phldr="1"/>
      <dgm:spPr/>
      <dgm:t>
        <a:bodyPr/>
        <a:lstStyle/>
        <a:p>
          <a:endParaRPr kumimoji="1" lang="ja-JP" altLang="en-US" dirty="0"/>
        </a:p>
      </dgm:t>
    </dgm:pt>
    <dgm:pt modelId="{71885242-1A52-4A57-B270-D59723807D18}" type="parTrans" cxnId="{4FC1B99F-0F01-4E64-8F4E-C5BED0F27738}">
      <dgm:prSet/>
      <dgm:spPr/>
      <dgm:t>
        <a:bodyPr/>
        <a:lstStyle/>
        <a:p>
          <a:endParaRPr kumimoji="1" lang="ja-JP" altLang="en-US"/>
        </a:p>
      </dgm:t>
    </dgm:pt>
    <dgm:pt modelId="{15422CD2-0FB1-41A7-986B-DD4126592228}" type="sibTrans" cxnId="{4FC1B99F-0F01-4E64-8F4E-C5BED0F27738}">
      <dgm:prSet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  <a:ln>
          <a:solidFill>
            <a:srgbClr val="FF0000"/>
          </a:solidFill>
        </a:ln>
      </dgm:spPr>
      <dgm:t>
        <a:bodyPr/>
        <a:lstStyle/>
        <a:p>
          <a:endParaRPr kumimoji="1" lang="ja-JP" altLang="en-US"/>
        </a:p>
      </dgm:t>
    </dgm:pt>
    <dgm:pt modelId="{F667D199-25C8-4746-8216-44CF5E99B7A4}" type="pres">
      <dgm:prSet presAssocID="{DC4F9220-DB07-4646-BA7F-3A1E9758F16A}" presName="Name0" presStyleCnt="0">
        <dgm:presLayoutVars>
          <dgm:dir/>
        </dgm:presLayoutVars>
      </dgm:prSet>
      <dgm:spPr/>
    </dgm:pt>
    <dgm:pt modelId="{DBA41FE0-F34A-48E5-BDB1-F74C447AAF2D}" type="pres">
      <dgm:prSet presAssocID="{15422CD2-0FB1-41A7-986B-DD4126592228}" presName="picture_1" presStyleLbl="bgImgPlace1" presStyleIdx="0" presStyleCnt="1"/>
      <dgm:spPr/>
    </dgm:pt>
    <dgm:pt modelId="{9FF5EC97-25B3-4053-8E4D-4D5CB57D4AD2}" type="pres">
      <dgm:prSet presAssocID="{ED9B5BDA-F825-4048-9C66-7C6CDC2E0050}" presName="text_1" presStyleLbl="node1" presStyleIdx="0" presStyleCnt="0">
        <dgm:presLayoutVars>
          <dgm:bulletEnabled val="1"/>
        </dgm:presLayoutVars>
      </dgm:prSet>
      <dgm:spPr/>
    </dgm:pt>
    <dgm:pt modelId="{B97E7699-8169-4CAA-80CA-EB3E2F6472C5}" type="pres">
      <dgm:prSet presAssocID="{DC4F9220-DB07-4646-BA7F-3A1E9758F16A}" presName="maxNode" presStyleCnt="0"/>
      <dgm:spPr/>
    </dgm:pt>
    <dgm:pt modelId="{AC2BD7D8-097A-4E76-8862-4535FDC16031}" type="pres">
      <dgm:prSet presAssocID="{DC4F9220-DB07-4646-BA7F-3A1E9758F16A}" presName="Name33" presStyleCnt="0"/>
      <dgm:spPr/>
    </dgm:pt>
  </dgm:ptLst>
  <dgm:cxnLst>
    <dgm:cxn modelId="{37A4DA4C-E1A8-4726-932A-960DB9EBA456}" type="presOf" srcId="{DC4F9220-DB07-4646-BA7F-3A1E9758F16A}" destId="{F667D199-25C8-4746-8216-44CF5E99B7A4}" srcOrd="0" destOrd="0" presId="urn:microsoft.com/office/officeart/2008/layout/AccentedPicture"/>
    <dgm:cxn modelId="{4FC1B99F-0F01-4E64-8F4E-C5BED0F27738}" srcId="{DC4F9220-DB07-4646-BA7F-3A1E9758F16A}" destId="{ED9B5BDA-F825-4048-9C66-7C6CDC2E0050}" srcOrd="0" destOrd="0" parTransId="{71885242-1A52-4A57-B270-D59723807D18}" sibTransId="{15422CD2-0FB1-41A7-986B-DD4126592228}"/>
    <dgm:cxn modelId="{252B5CC3-B41A-4D9C-A9E6-FD047A4927A0}" type="presOf" srcId="{15422CD2-0FB1-41A7-986B-DD4126592228}" destId="{DBA41FE0-F34A-48E5-BDB1-F74C447AAF2D}" srcOrd="0" destOrd="0" presId="urn:microsoft.com/office/officeart/2008/layout/AccentedPicture"/>
    <dgm:cxn modelId="{BE62AFED-5C87-4BC1-8CC8-9AD6CFF5E893}" type="presOf" srcId="{ED9B5BDA-F825-4048-9C66-7C6CDC2E0050}" destId="{9FF5EC97-25B3-4053-8E4D-4D5CB57D4AD2}" srcOrd="0" destOrd="0" presId="urn:microsoft.com/office/officeart/2008/layout/AccentedPicture"/>
    <dgm:cxn modelId="{7B74D6CC-12BE-44C1-B23D-AD50AE0D2EB0}" type="presParOf" srcId="{F667D199-25C8-4746-8216-44CF5E99B7A4}" destId="{DBA41FE0-F34A-48E5-BDB1-F74C447AAF2D}" srcOrd="0" destOrd="0" presId="urn:microsoft.com/office/officeart/2008/layout/AccentedPicture"/>
    <dgm:cxn modelId="{1683122B-32B8-4D5C-9A57-251129197CF4}" type="presParOf" srcId="{F667D199-25C8-4746-8216-44CF5E99B7A4}" destId="{9FF5EC97-25B3-4053-8E4D-4D5CB57D4AD2}" srcOrd="1" destOrd="0" presId="urn:microsoft.com/office/officeart/2008/layout/AccentedPicture"/>
    <dgm:cxn modelId="{5FD4BECB-508B-4DFE-B2F3-E644552FB399}" type="presParOf" srcId="{F667D199-25C8-4746-8216-44CF5E99B7A4}" destId="{B97E7699-8169-4CAA-80CA-EB3E2F6472C5}" srcOrd="2" destOrd="0" presId="urn:microsoft.com/office/officeart/2008/layout/AccentedPicture"/>
    <dgm:cxn modelId="{5F44FC1E-C084-4BA5-8206-B5015E13E45E}" type="presParOf" srcId="{B97E7699-8169-4CAA-80CA-EB3E2F6472C5}" destId="{AC2BD7D8-097A-4E76-8862-4535FDC16031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A41FE0-F34A-48E5-BDB1-F74C447AAF2D}">
      <dsp:nvSpPr>
        <dsp:cNvPr id="0" name=""/>
        <dsp:cNvSpPr/>
      </dsp:nvSpPr>
      <dsp:spPr>
        <a:xfrm>
          <a:off x="0" y="88973"/>
          <a:ext cx="1821979" cy="2323952"/>
        </a:xfrm>
        <a:prstGeom prst="round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F5EC97-25B3-4053-8E4D-4D5CB57D4AD2}">
      <dsp:nvSpPr>
        <dsp:cNvPr id="0" name=""/>
        <dsp:cNvSpPr/>
      </dsp:nvSpPr>
      <dsp:spPr>
        <a:xfrm>
          <a:off x="72879" y="1018554"/>
          <a:ext cx="1402923" cy="1394371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b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2200" kern="1200"/>
        </a:p>
      </dsp:txBody>
      <dsp:txXfrm>
        <a:off x="72879" y="1018554"/>
        <a:ext cx="1402923" cy="13943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285" y="136524"/>
            <a:ext cx="8939462" cy="633497"/>
          </a:xfrm>
        </p:spPr>
        <p:txBody>
          <a:bodyPr anchor="ctr">
            <a:noAutofit/>
          </a:bodyPr>
          <a:lstStyle>
            <a:lvl1pPr algn="ctr">
              <a:defRPr sz="3600" b="1">
                <a:solidFill>
                  <a:srgbClr val="3399FF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285" y="894513"/>
            <a:ext cx="8939462" cy="633498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 b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2020/2/5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401E4E98-4499-4D79-9BD3-C7901BB2105E}"/>
              </a:ext>
            </a:extLst>
          </p:cNvPr>
          <p:cNvCxnSpPr>
            <a:cxnSpLocks/>
          </p:cNvCxnSpPr>
          <p:nvPr userDrawn="1"/>
        </p:nvCxnSpPr>
        <p:spPr>
          <a:xfrm>
            <a:off x="0" y="742910"/>
            <a:ext cx="914400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3889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2020/2/5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0378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2020/2/5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910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2020/2/5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9788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2020/2/5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1134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2020/2/5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678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2020/2/5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5516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2020/2/5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2222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2020/2/5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2454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2020/2/5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4711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B3637-515B-4DEF-949B-05AF90D5B363}" type="datetimeFigureOut">
              <a:rPr kumimoji="1" lang="ja-JP" altLang="en-US" smtClean="0"/>
              <a:t>2020/2/5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516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5B3637-515B-4DEF-949B-05AF90D5B363}" type="datetimeFigureOut">
              <a:rPr kumimoji="1" lang="ja-JP" altLang="en-US" smtClean="0"/>
              <a:t>2020/2/5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11586-4EAC-49BD-9282-49E63581B7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8632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.jpeg"/><Relationship Id="rId12" Type="http://schemas.microsoft.com/office/2007/relationships/diagramDrawing" Target="../diagrams/drawing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diagramColors" Target="../diagrams/colors1.xml"/><Relationship Id="rId5" Type="http://schemas.openxmlformats.org/officeDocument/2006/relationships/image" Target="../media/image9.jpe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8.png"/><Relationship Id="rId9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2BAC70-BCBF-4BAE-A6AA-4A9AC32805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err="1"/>
              <a:t>mBot</a:t>
            </a:r>
            <a:r>
              <a:rPr kumimoji="1" lang="ja-JP" altLang="en-US" dirty="0"/>
              <a:t>でプログラミング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08935D8-F03E-456D-BCDB-42E98D9211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sz="2000" dirty="0" err="1"/>
              <a:t>ｍ</a:t>
            </a:r>
            <a:r>
              <a:rPr kumimoji="1" lang="en-US" altLang="ja-JP" sz="2000" dirty="0"/>
              <a:t>Bot</a:t>
            </a:r>
            <a:r>
              <a:rPr lang="ja-JP" altLang="en-US" sz="2000" dirty="0"/>
              <a:t>をパワーアップしながら、ロボットやプログラミングについて学ぼう</a:t>
            </a:r>
            <a:endParaRPr kumimoji="1" lang="ja-JP" altLang="en-US" sz="2000" dirty="0"/>
          </a:p>
        </p:txBody>
      </p:sp>
      <p:pic>
        <p:nvPicPr>
          <p:cNvPr id="38" name="Picture 8" descr="「ｍBlock」の画像検索結果">
            <a:extLst>
              <a:ext uri="{FF2B5EF4-FFF2-40B4-BE49-F238E27FC236}">
                <a16:creationId xmlns:a16="http://schemas.microsoft.com/office/drawing/2014/main" id="{92C43F00-F5BE-4849-A63F-B35106799E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04" y="1678142"/>
            <a:ext cx="973019" cy="97301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6AA08D03-50D4-4F7B-8633-8D786FEC0D47}"/>
              </a:ext>
            </a:extLst>
          </p:cNvPr>
          <p:cNvSpPr txBox="1"/>
          <p:nvPr/>
        </p:nvSpPr>
        <p:spPr>
          <a:xfrm>
            <a:off x="1373904" y="1652503"/>
            <a:ext cx="2748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mBlock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という</a:t>
            </a:r>
            <a:r>
              <a:rPr kumimoji="1"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Scratch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ベースのプログラミングアプリを使います。</a:t>
            </a:r>
          </a:p>
        </p:txBody>
      </p:sp>
      <p:pic>
        <p:nvPicPr>
          <p:cNvPr id="21" name="図 20">
            <a:extLst>
              <a:ext uri="{FF2B5EF4-FFF2-40B4-BE49-F238E27FC236}">
                <a16:creationId xmlns:a16="http://schemas.microsoft.com/office/drawing/2014/main" id="{CAA240EA-E2BB-4B67-A048-E7FAC31014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05" y="2801292"/>
            <a:ext cx="1325462" cy="99409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8F27553C-274C-46BC-A379-1F2CF65243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1511" r="58814" b="60072"/>
          <a:stretch/>
        </p:blipFill>
        <p:spPr>
          <a:xfrm>
            <a:off x="685207" y="4044112"/>
            <a:ext cx="861058" cy="83133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95BE35AC-8649-4CA4-94F3-601AC0FCBBF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8" r="89709" b="37347"/>
          <a:stretch/>
        </p:blipFill>
        <p:spPr>
          <a:xfrm>
            <a:off x="1952523" y="3691156"/>
            <a:ext cx="610152" cy="591012"/>
          </a:xfrm>
          <a:prstGeom prst="ellipse">
            <a:avLst/>
          </a:prstGeom>
          <a:ln w="0" cap="rnd">
            <a:solidFill>
              <a:srgbClr val="FF0000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6" name="楕円 45">
            <a:extLst>
              <a:ext uri="{FF2B5EF4-FFF2-40B4-BE49-F238E27FC236}">
                <a16:creationId xmlns:a16="http://schemas.microsoft.com/office/drawing/2014/main" id="{927D94AB-4411-45E8-A20A-3746A9853C35}"/>
              </a:ext>
            </a:extLst>
          </p:cNvPr>
          <p:cNvSpPr/>
          <p:nvPr/>
        </p:nvSpPr>
        <p:spPr>
          <a:xfrm>
            <a:off x="425888" y="3198303"/>
            <a:ext cx="262156" cy="2621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57F03503-0477-472A-BD66-16E855CA1F94}"/>
              </a:ext>
            </a:extLst>
          </p:cNvPr>
          <p:cNvCxnSpPr>
            <a:cxnSpLocks/>
            <a:stCxn id="46" idx="6"/>
            <a:endCxn id="44" idx="1"/>
          </p:cNvCxnSpPr>
          <p:nvPr/>
        </p:nvCxnSpPr>
        <p:spPr>
          <a:xfrm>
            <a:off x="688044" y="3329381"/>
            <a:ext cx="1353834" cy="44832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矢印コネクタ 48">
            <a:extLst>
              <a:ext uri="{FF2B5EF4-FFF2-40B4-BE49-F238E27FC236}">
                <a16:creationId xmlns:a16="http://schemas.microsoft.com/office/drawing/2014/main" id="{A9B0EADF-9BF7-493A-BA33-01610B13D3DC}"/>
              </a:ext>
            </a:extLst>
          </p:cNvPr>
          <p:cNvCxnSpPr>
            <a:cxnSpLocks/>
          </p:cNvCxnSpPr>
          <p:nvPr/>
        </p:nvCxnSpPr>
        <p:spPr>
          <a:xfrm flipH="1">
            <a:off x="1187276" y="4235616"/>
            <a:ext cx="886979" cy="22416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95616EB5-59EA-4222-ADBC-7B12543F70AD}"/>
              </a:ext>
            </a:extLst>
          </p:cNvPr>
          <p:cNvSpPr txBox="1"/>
          <p:nvPr/>
        </p:nvSpPr>
        <p:spPr>
          <a:xfrm>
            <a:off x="3333560" y="5521147"/>
            <a:ext cx="52341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コーディ</a:t>
            </a:r>
            <a:r>
              <a:rPr kumimoji="1"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...(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コーディング）をタップして、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＋ボタンをタップ、</a:t>
            </a:r>
            <a:r>
              <a:rPr kumimoji="1" lang="en-US" altLang="ja-JP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をタップして、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チェックボタンをタップするとプログラミング画面になります。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5" name="図 44">
            <a:extLst>
              <a:ext uri="{FF2B5EF4-FFF2-40B4-BE49-F238E27FC236}">
                <a16:creationId xmlns:a16="http://schemas.microsoft.com/office/drawing/2014/main" id="{8A25129B-A6EC-430B-9F91-CFD08432D69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00" b="62440"/>
          <a:stretch/>
        </p:blipFill>
        <p:spPr>
          <a:xfrm>
            <a:off x="108285" y="5124168"/>
            <a:ext cx="3085074" cy="1655342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54" name="直線矢印コネクタ 53">
            <a:extLst>
              <a:ext uri="{FF2B5EF4-FFF2-40B4-BE49-F238E27FC236}">
                <a16:creationId xmlns:a16="http://schemas.microsoft.com/office/drawing/2014/main" id="{8B6F7FCC-1DE0-41AA-852C-698B79BBC3C3}"/>
              </a:ext>
            </a:extLst>
          </p:cNvPr>
          <p:cNvCxnSpPr>
            <a:cxnSpLocks/>
          </p:cNvCxnSpPr>
          <p:nvPr/>
        </p:nvCxnSpPr>
        <p:spPr>
          <a:xfrm flipH="1">
            <a:off x="685207" y="4679892"/>
            <a:ext cx="348175" cy="112315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線矢印コネクタ 55">
            <a:extLst>
              <a:ext uri="{FF2B5EF4-FFF2-40B4-BE49-F238E27FC236}">
                <a16:creationId xmlns:a16="http://schemas.microsoft.com/office/drawing/2014/main" id="{975CDC54-BA45-44F0-802E-5EC6CBB6BBC3}"/>
              </a:ext>
            </a:extLst>
          </p:cNvPr>
          <p:cNvCxnSpPr>
            <a:cxnSpLocks/>
          </p:cNvCxnSpPr>
          <p:nvPr/>
        </p:nvCxnSpPr>
        <p:spPr>
          <a:xfrm flipV="1">
            <a:off x="1033382" y="5241467"/>
            <a:ext cx="1782624" cy="71037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図 54">
            <a:extLst>
              <a:ext uri="{FF2B5EF4-FFF2-40B4-BE49-F238E27FC236}">
                <a16:creationId xmlns:a16="http://schemas.microsoft.com/office/drawing/2014/main" id="{5701810F-6ACA-41CD-B47C-D6BBA2305C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259" y="1693499"/>
            <a:ext cx="4762500" cy="3571875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61" name="直線矢印コネクタ 60">
            <a:extLst>
              <a:ext uri="{FF2B5EF4-FFF2-40B4-BE49-F238E27FC236}">
                <a16:creationId xmlns:a16="http://schemas.microsoft.com/office/drawing/2014/main" id="{454EF49B-C4EF-4798-AE00-7EF2380FB931}"/>
              </a:ext>
            </a:extLst>
          </p:cNvPr>
          <p:cNvCxnSpPr>
            <a:cxnSpLocks/>
          </p:cNvCxnSpPr>
          <p:nvPr/>
        </p:nvCxnSpPr>
        <p:spPr>
          <a:xfrm flipV="1">
            <a:off x="3181718" y="3553544"/>
            <a:ext cx="891312" cy="155012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楕円 66">
            <a:extLst>
              <a:ext uri="{FF2B5EF4-FFF2-40B4-BE49-F238E27FC236}">
                <a16:creationId xmlns:a16="http://schemas.microsoft.com/office/drawing/2014/main" id="{04F8BD48-6FDF-4755-9794-A25335EDC465}"/>
              </a:ext>
            </a:extLst>
          </p:cNvPr>
          <p:cNvSpPr/>
          <p:nvPr/>
        </p:nvSpPr>
        <p:spPr>
          <a:xfrm>
            <a:off x="5586742" y="1678142"/>
            <a:ext cx="363901" cy="36390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8611937E-9E69-4B8D-8B76-C66DDC9EC6D3}"/>
              </a:ext>
            </a:extLst>
          </p:cNvPr>
          <p:cNvCxnSpPr>
            <a:stCxn id="67" idx="7"/>
          </p:cNvCxnSpPr>
          <p:nvPr/>
        </p:nvCxnSpPr>
        <p:spPr>
          <a:xfrm flipV="1">
            <a:off x="5897351" y="1528011"/>
            <a:ext cx="312949" cy="20342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84A39052-0605-4575-8A60-3FFA60A9A4C6}"/>
              </a:ext>
            </a:extLst>
          </p:cNvPr>
          <p:cNvSpPr txBox="1"/>
          <p:nvPr/>
        </p:nvSpPr>
        <p:spPr>
          <a:xfrm>
            <a:off x="6194534" y="1329293"/>
            <a:ext cx="134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保存ボタン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443E5AAD-9D31-4878-84D8-10F190329156}"/>
              </a:ext>
            </a:extLst>
          </p:cNvPr>
          <p:cNvSpPr txBox="1"/>
          <p:nvPr/>
        </p:nvSpPr>
        <p:spPr>
          <a:xfrm>
            <a:off x="4610602" y="2052998"/>
            <a:ext cx="3466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ファイル名（タップで変更）</a:t>
            </a:r>
            <a:endParaRPr kumimoji="1"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楕円 73">
            <a:extLst>
              <a:ext uri="{FF2B5EF4-FFF2-40B4-BE49-F238E27FC236}">
                <a16:creationId xmlns:a16="http://schemas.microsoft.com/office/drawing/2014/main" id="{D4E63481-AA74-41D7-B71B-342211FD9DFF}"/>
              </a:ext>
            </a:extLst>
          </p:cNvPr>
          <p:cNvSpPr/>
          <p:nvPr/>
        </p:nvSpPr>
        <p:spPr>
          <a:xfrm>
            <a:off x="4445853" y="1652503"/>
            <a:ext cx="735747" cy="36390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F7EADA20-DDC5-4A09-A6D5-9304D06FF5AE}"/>
              </a:ext>
            </a:extLst>
          </p:cNvPr>
          <p:cNvCxnSpPr>
            <a:cxnSpLocks/>
          </p:cNvCxnSpPr>
          <p:nvPr/>
        </p:nvCxnSpPr>
        <p:spPr>
          <a:xfrm>
            <a:off x="5096887" y="1961804"/>
            <a:ext cx="84713" cy="1654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51300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44F7FAC3-A6CB-49D5-89B3-D06E0B5505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0" t="27278" r="31376" b="24419"/>
          <a:stretch/>
        </p:blipFill>
        <p:spPr>
          <a:xfrm>
            <a:off x="4043997" y="2322706"/>
            <a:ext cx="4853387" cy="2971275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E1213081-0A5C-4BA2-BC09-A48D8C87C1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5" t="67146" r="13889" b="15914"/>
          <a:stretch/>
        </p:blipFill>
        <p:spPr>
          <a:xfrm>
            <a:off x="4455824" y="5623061"/>
            <a:ext cx="4294476" cy="79043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ライントレースセンサー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800" dirty="0"/>
              <a:t>ライントレースセンサーを使ったプログラミング例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1115737" y="1451381"/>
            <a:ext cx="716419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この例では、</a:t>
            </a:r>
            <a:r>
              <a:rPr kumimoji="1" lang="en-US" altLang="ja-JP" sz="2000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が黒いライン上のときは前進し、ラインからそれたとき（床が白のとき）に動きを止めます。</a:t>
            </a:r>
          </a:p>
          <a:p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FBFA62DB-6ADE-40CD-8A97-1A5C6B603B57}"/>
              </a:ext>
            </a:extLst>
          </p:cNvPr>
          <p:cNvSpPr/>
          <p:nvPr/>
        </p:nvSpPr>
        <p:spPr>
          <a:xfrm>
            <a:off x="7768205" y="3025020"/>
            <a:ext cx="587230" cy="5814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CD0CFB9D-B840-4876-86B4-A5E07E890D31}"/>
              </a:ext>
            </a:extLst>
          </p:cNvPr>
          <p:cNvCxnSpPr>
            <a:cxnSpLocks/>
          </p:cNvCxnSpPr>
          <p:nvPr/>
        </p:nvCxnSpPr>
        <p:spPr>
          <a:xfrm>
            <a:off x="8061820" y="2605571"/>
            <a:ext cx="0" cy="419449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弧 26">
            <a:extLst>
              <a:ext uri="{FF2B5EF4-FFF2-40B4-BE49-F238E27FC236}">
                <a16:creationId xmlns:a16="http://schemas.microsoft.com/office/drawing/2014/main" id="{5DD7E955-DE34-4ABF-B60D-C6D3E0D14DC9}"/>
              </a:ext>
            </a:extLst>
          </p:cNvPr>
          <p:cNvSpPr/>
          <p:nvPr/>
        </p:nvSpPr>
        <p:spPr>
          <a:xfrm flipH="1">
            <a:off x="4916225" y="5538233"/>
            <a:ext cx="912371" cy="520366"/>
          </a:xfrm>
          <a:prstGeom prst="arc">
            <a:avLst>
              <a:gd name="adj1" fmla="val 10981627"/>
              <a:gd name="adj2" fmla="val 5"/>
            </a:avLst>
          </a:prstGeom>
          <a:ln w="222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弧 27">
            <a:extLst>
              <a:ext uri="{FF2B5EF4-FFF2-40B4-BE49-F238E27FC236}">
                <a16:creationId xmlns:a16="http://schemas.microsoft.com/office/drawing/2014/main" id="{2C23977A-1DED-495E-A639-29DE0E4E21EC}"/>
              </a:ext>
            </a:extLst>
          </p:cNvPr>
          <p:cNvSpPr/>
          <p:nvPr/>
        </p:nvSpPr>
        <p:spPr>
          <a:xfrm flipH="1" flipV="1">
            <a:off x="5831131" y="5699306"/>
            <a:ext cx="912372" cy="520366"/>
          </a:xfrm>
          <a:prstGeom prst="arc">
            <a:avLst>
              <a:gd name="adj1" fmla="val 10917188"/>
              <a:gd name="adj2" fmla="val 0"/>
            </a:avLst>
          </a:prstGeom>
          <a:ln w="222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吹き出し: 折線 28">
            <a:extLst>
              <a:ext uri="{FF2B5EF4-FFF2-40B4-BE49-F238E27FC236}">
                <a16:creationId xmlns:a16="http://schemas.microsoft.com/office/drawing/2014/main" id="{789E994F-79B4-4BBA-9F9A-18C7BEC09F4B}"/>
              </a:ext>
            </a:extLst>
          </p:cNvPr>
          <p:cNvSpPr/>
          <p:nvPr/>
        </p:nvSpPr>
        <p:spPr>
          <a:xfrm>
            <a:off x="4328720" y="5383393"/>
            <a:ext cx="4567782" cy="1131707"/>
          </a:xfrm>
          <a:prstGeom prst="borderCallout2">
            <a:avLst>
              <a:gd name="adj1" fmla="val -509"/>
              <a:gd name="adj2" fmla="val 49857"/>
              <a:gd name="adj3" fmla="val -54567"/>
              <a:gd name="adj4" fmla="val 65107"/>
              <a:gd name="adj5" fmla="val -157331"/>
              <a:gd name="adj6" fmla="val 65096"/>
            </a:avLst>
          </a:prstGeom>
          <a:noFill/>
          <a:ln>
            <a:solidFill>
              <a:srgbClr val="FF0000"/>
            </a:solidFill>
            <a:headEnd type="none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01992583-DC13-4EA8-AE67-0F137CF51FC9}"/>
              </a:ext>
            </a:extLst>
          </p:cNvPr>
          <p:cNvSpPr/>
          <p:nvPr/>
        </p:nvSpPr>
        <p:spPr>
          <a:xfrm>
            <a:off x="7378700" y="2278722"/>
            <a:ext cx="1321275" cy="3813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白</a:t>
            </a: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53C93C4A-4F74-408F-B089-259B988B8E9E}"/>
              </a:ext>
            </a:extLst>
          </p:cNvPr>
          <p:cNvSpPr/>
          <p:nvPr/>
        </p:nvSpPr>
        <p:spPr>
          <a:xfrm>
            <a:off x="7429025" y="5038493"/>
            <a:ext cx="1321275" cy="3813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黒</a:t>
            </a:r>
          </a:p>
        </p:txBody>
      </p:sp>
      <p:sp>
        <p:nvSpPr>
          <p:cNvPr id="31" name="楕円 30">
            <a:extLst>
              <a:ext uri="{FF2B5EF4-FFF2-40B4-BE49-F238E27FC236}">
                <a16:creationId xmlns:a16="http://schemas.microsoft.com/office/drawing/2014/main" id="{350BE57F-04E4-4901-87E0-DC85F548A899}"/>
              </a:ext>
            </a:extLst>
          </p:cNvPr>
          <p:cNvSpPr/>
          <p:nvPr/>
        </p:nvSpPr>
        <p:spPr>
          <a:xfrm>
            <a:off x="7768205" y="3987112"/>
            <a:ext cx="587230" cy="5814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66AE6AC9-F6BA-44A0-AA00-2AAF4849676A}"/>
              </a:ext>
            </a:extLst>
          </p:cNvPr>
          <p:cNvCxnSpPr>
            <a:cxnSpLocks/>
          </p:cNvCxnSpPr>
          <p:nvPr/>
        </p:nvCxnSpPr>
        <p:spPr>
          <a:xfrm flipV="1">
            <a:off x="8084540" y="4568596"/>
            <a:ext cx="0" cy="469897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図 17">
            <a:extLst>
              <a:ext uri="{FF2B5EF4-FFF2-40B4-BE49-F238E27FC236}">
                <a16:creationId xmlns:a16="http://schemas.microsoft.com/office/drawing/2014/main" id="{CEF1B521-E25F-41AF-BDFA-E8DDDC98028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367" t="51673" r="23945" b="18902"/>
          <a:stretch/>
        </p:blipFill>
        <p:spPr>
          <a:xfrm>
            <a:off x="473692" y="2958816"/>
            <a:ext cx="1434516" cy="1513506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5CB293DC-FC5B-4BF6-A1F1-922258E2D86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8566" t="59239" r="5746" b="11336"/>
          <a:stretch/>
        </p:blipFill>
        <p:spPr>
          <a:xfrm>
            <a:off x="2378089" y="2944630"/>
            <a:ext cx="1434516" cy="1513506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8EE6691C-8C0C-433D-8585-3F5DA9F7E33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8566" t="84148" r="5746" b="11336"/>
          <a:stretch/>
        </p:blipFill>
        <p:spPr>
          <a:xfrm>
            <a:off x="2378089" y="3987112"/>
            <a:ext cx="1434516" cy="232264"/>
          </a:xfrm>
          <a:prstGeom prst="rect">
            <a:avLst/>
          </a:prstGeom>
        </p:spPr>
      </p:pic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567BD5FC-6BAE-4455-AE60-4BA84191E5C3}"/>
              </a:ext>
            </a:extLst>
          </p:cNvPr>
          <p:cNvSpPr/>
          <p:nvPr/>
        </p:nvSpPr>
        <p:spPr>
          <a:xfrm>
            <a:off x="2906594" y="3943070"/>
            <a:ext cx="377505" cy="52925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9D458079-6375-4270-ABDA-F720871A53A6}"/>
              </a:ext>
            </a:extLst>
          </p:cNvPr>
          <p:cNvSpPr txBox="1"/>
          <p:nvPr/>
        </p:nvSpPr>
        <p:spPr>
          <a:xfrm>
            <a:off x="2365626" y="2914930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ピタッ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2E5A3909-AE5F-4ECF-BB64-E4AE89295841}"/>
              </a:ext>
            </a:extLst>
          </p:cNvPr>
          <p:cNvSpPr txBox="1"/>
          <p:nvPr/>
        </p:nvSpPr>
        <p:spPr>
          <a:xfrm>
            <a:off x="407851" y="250632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ラインがある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28744C99-621A-4AC0-ACDC-DFBBAC805EB4}"/>
              </a:ext>
            </a:extLst>
          </p:cNvPr>
          <p:cNvSpPr txBox="1"/>
          <p:nvPr/>
        </p:nvSpPr>
        <p:spPr>
          <a:xfrm>
            <a:off x="2365626" y="250632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ラインがない</a:t>
            </a:r>
          </a:p>
        </p:txBody>
      </p:sp>
      <p:graphicFrame>
        <p:nvGraphicFramePr>
          <p:cNvPr id="38" name="表 37">
            <a:extLst>
              <a:ext uri="{FF2B5EF4-FFF2-40B4-BE49-F238E27FC236}">
                <a16:creationId xmlns:a16="http://schemas.microsoft.com/office/drawing/2014/main" id="{598AFA59-7FE7-4751-A8CD-8C020F90FF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143695"/>
              </p:ext>
            </p:extLst>
          </p:nvPr>
        </p:nvGraphicFramePr>
        <p:xfrm>
          <a:off x="247498" y="4695960"/>
          <a:ext cx="3705521" cy="19080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90065">
                  <a:extLst>
                    <a:ext uri="{9D8B030D-6E8A-4147-A177-3AD203B41FA5}">
                      <a16:colId xmlns:a16="http://schemas.microsoft.com/office/drawing/2014/main" val="3642013516"/>
                    </a:ext>
                  </a:extLst>
                </a:gridCol>
                <a:gridCol w="3315456">
                  <a:extLst>
                    <a:ext uri="{9D8B030D-6E8A-4147-A177-3AD203B41FA5}">
                      <a16:colId xmlns:a16="http://schemas.microsoft.com/office/drawing/2014/main" val="3107712881"/>
                    </a:ext>
                  </a:extLst>
                </a:gridCol>
              </a:tblGrid>
              <a:tr h="356064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値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b="1" dirty="0"/>
                        <a:t>数値の意味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2176545"/>
                  </a:ext>
                </a:extLst>
              </a:tr>
              <a:tr h="356064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 両⽅のセンサーが⿊と判定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0315874"/>
                  </a:ext>
                </a:extLst>
              </a:tr>
              <a:tr h="419904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 左のセンサーが⿊、右のセンサーが⽩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0448700"/>
                  </a:ext>
                </a:extLst>
              </a:tr>
              <a:tr h="419904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２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 左のセンサーが⽩、右のセンサーが⿊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44242509"/>
                  </a:ext>
                </a:extLst>
              </a:tr>
              <a:tr h="356064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1" dirty="0"/>
                        <a:t> 両⽅のセンサーが⽩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7004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2343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8984BE88-2CAF-46BD-8698-9E5108D314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624" t="38613" r="29482" b="16687"/>
          <a:stretch/>
        </p:blipFill>
        <p:spPr>
          <a:xfrm>
            <a:off x="385981" y="2564649"/>
            <a:ext cx="3196117" cy="191827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光センサー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 err="1"/>
              <a:t>mBot</a:t>
            </a:r>
            <a:r>
              <a:rPr lang="ja-JP" altLang="en-US" sz="2800" dirty="0"/>
              <a:t>で明るさを確認</a:t>
            </a:r>
            <a:r>
              <a:rPr lang="en-US" altLang="ja-JP" sz="2800" dirty="0"/>
              <a:t>〜</a:t>
            </a:r>
            <a:r>
              <a:rPr lang="ja-JP" altLang="en-US" sz="2800" dirty="0"/>
              <a:t>光を検知する仕組み</a:t>
            </a:r>
            <a:r>
              <a:rPr lang="en-US" altLang="ja-JP" sz="2800" dirty="0"/>
              <a:t>〜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360726" y="1652503"/>
            <a:ext cx="421127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光センサーは、受けた光を電気に変えて、明るさを判定するパーツ</a:t>
            </a:r>
          </a:p>
          <a:p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DE8747E-1819-4089-A366-3498BCF167E3}"/>
              </a:ext>
            </a:extLst>
          </p:cNvPr>
          <p:cNvSpPr txBox="1"/>
          <p:nvPr/>
        </p:nvSpPr>
        <p:spPr>
          <a:xfrm>
            <a:off x="4099512" y="4978279"/>
            <a:ext cx="47797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光センサーの仕組み： 受光素子と呼ばれる部分が受けた光を電気エネルギーに変換し、その電流の強さを測ることで、明るさを判定しています。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" name="吹き出し: 角を丸めた四角形 10">
            <a:extLst>
              <a:ext uri="{FF2B5EF4-FFF2-40B4-BE49-F238E27FC236}">
                <a16:creationId xmlns:a16="http://schemas.microsoft.com/office/drawing/2014/main" id="{BF81765F-1872-4AF9-AB2F-A13DEDAA9779}"/>
              </a:ext>
            </a:extLst>
          </p:cNvPr>
          <p:cNvSpPr/>
          <p:nvPr/>
        </p:nvSpPr>
        <p:spPr>
          <a:xfrm>
            <a:off x="531052" y="4685211"/>
            <a:ext cx="3091774" cy="1200330"/>
          </a:xfrm>
          <a:prstGeom prst="wedgeRoundRectCallout">
            <a:avLst>
              <a:gd name="adj1" fmla="val -5485"/>
              <a:gd name="adj2" fmla="val -98578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ケースを外して基板を見てみると、</a:t>
            </a:r>
            <a:r>
              <a:rPr kumimoji="1" lang="en-US" altLang="ja-JP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LED</a:t>
            </a:r>
            <a:r>
              <a:rPr kumimoji="1" lang="ja-JP" altLang="en-US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ライトの間に光センサーがあります。</a:t>
            </a:r>
            <a:endParaRPr kumimoji="1" lang="ja-JP" altLang="en-US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7EB592C0-0244-4840-8A8E-D5B480A111D8}"/>
              </a:ext>
            </a:extLst>
          </p:cNvPr>
          <p:cNvGrpSpPr/>
          <p:nvPr/>
        </p:nvGrpSpPr>
        <p:grpSpPr>
          <a:xfrm>
            <a:off x="4282725" y="1756297"/>
            <a:ext cx="4373615" cy="3082802"/>
            <a:chOff x="4256561" y="1565859"/>
            <a:chExt cx="4373615" cy="3082802"/>
          </a:xfrm>
        </p:grpSpPr>
        <p:pic>
          <p:nvPicPr>
            <p:cNvPr id="1026" name="Picture 2" descr="http://akizukidenshi.com/img/goods/C/I-05713.JPG">
              <a:extLst>
                <a:ext uri="{FF2B5EF4-FFF2-40B4-BE49-F238E27FC236}">
                  <a16:creationId xmlns:a16="http://schemas.microsoft.com/office/drawing/2014/main" id="{13F116DA-CCD3-4831-BB05-0B6FDC9040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6561" y="2999979"/>
              <a:ext cx="2079433" cy="1559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「ライト イラスト」の画像検索結果">
              <a:extLst>
                <a:ext uri="{FF2B5EF4-FFF2-40B4-BE49-F238E27FC236}">
                  <a16:creationId xmlns:a16="http://schemas.microsoft.com/office/drawing/2014/main" id="{F3374979-2016-404F-9ABA-5B24C7AFBC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4338967" y="1565859"/>
              <a:ext cx="1914623" cy="1434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矢印: 右 5">
              <a:extLst>
                <a:ext uri="{FF2B5EF4-FFF2-40B4-BE49-F238E27FC236}">
                  <a16:creationId xmlns:a16="http://schemas.microsoft.com/office/drawing/2014/main" id="{AC8F0167-A563-41FE-AA9D-1290D2F2837E}"/>
                </a:ext>
              </a:extLst>
            </p:cNvPr>
            <p:cNvSpPr/>
            <p:nvPr/>
          </p:nvSpPr>
          <p:spPr>
            <a:xfrm>
              <a:off x="5694500" y="3461874"/>
              <a:ext cx="1118180" cy="420227"/>
            </a:xfrm>
            <a:prstGeom prst="rightArrow">
              <a:avLst>
                <a:gd name="adj1" fmla="val 50000"/>
                <a:gd name="adj2" fmla="val 85862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460E7E0F-CFD5-45BC-A8A8-514C8BE4B3B1}"/>
                </a:ext>
              </a:extLst>
            </p:cNvPr>
            <p:cNvSpPr txBox="1"/>
            <p:nvPr/>
          </p:nvSpPr>
          <p:spPr>
            <a:xfrm>
              <a:off x="4256561" y="3090173"/>
              <a:ext cx="9092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5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受光素子</a:t>
              </a:r>
              <a:endPara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EA6C9C31-A4FD-4C3C-A685-2C366219ECAC}"/>
                </a:ext>
              </a:extLst>
            </p:cNvPr>
            <p:cNvSpPr txBox="1"/>
            <p:nvPr/>
          </p:nvSpPr>
          <p:spPr>
            <a:xfrm>
              <a:off x="5694500" y="3218333"/>
              <a:ext cx="11181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2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電気が起きる</a:t>
              </a:r>
              <a:endPara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42ACC496-C4D6-4ECC-BC2B-761FE12D48A8}"/>
                </a:ext>
              </a:extLst>
            </p:cNvPr>
            <p:cNvSpPr txBox="1"/>
            <p:nvPr/>
          </p:nvSpPr>
          <p:spPr>
            <a:xfrm>
              <a:off x="6864719" y="2796348"/>
              <a:ext cx="14362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2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電流を、明るさを表す数値に変換</a:t>
              </a:r>
              <a:endPara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4604A92D-2712-4148-B6A9-7EBA0B182EC5}"/>
                </a:ext>
              </a:extLst>
            </p:cNvPr>
            <p:cNvSpPr txBox="1"/>
            <p:nvPr/>
          </p:nvSpPr>
          <p:spPr>
            <a:xfrm>
              <a:off x="6864719" y="4233163"/>
              <a:ext cx="1765457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5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マイクロコントローラ</a:t>
              </a:r>
              <a:br>
                <a:rPr kumimoji="1" lang="en-US" altLang="ja-JP" sz="105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en-US" altLang="ja-JP" sz="105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(10</a:t>
              </a:r>
              <a:r>
                <a:rPr kumimoji="1" lang="ja-JP" altLang="en-US" sz="105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ビット</a:t>
              </a:r>
              <a:r>
                <a:rPr kumimoji="1" lang="en-US" altLang="ja-JP" sz="105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A/D</a:t>
              </a:r>
              <a:r>
                <a:rPr kumimoji="1" lang="ja-JP" altLang="en-US" sz="105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変換機能）</a:t>
              </a:r>
              <a:endPara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1030" name="Picture 6" descr="「10ビットADコンバータ　atmega328」の画像検索結果">
            <a:extLst>
              <a:ext uri="{FF2B5EF4-FFF2-40B4-BE49-F238E27FC236}">
                <a16:creationId xmlns:a16="http://schemas.microsoft.com/office/drawing/2014/main" id="{58347C06-3951-4E67-B6CC-D1A34CC8FC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273" y="3471134"/>
            <a:ext cx="1244600" cy="97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88315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図 36">
            <a:extLst>
              <a:ext uri="{FF2B5EF4-FFF2-40B4-BE49-F238E27FC236}">
                <a16:creationId xmlns:a16="http://schemas.microsoft.com/office/drawing/2014/main" id="{4E81D264-98E6-4C7A-93E0-17443270E8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7" t="51970" r="14184" b="32644"/>
          <a:stretch/>
        </p:blipFill>
        <p:spPr>
          <a:xfrm>
            <a:off x="4193851" y="5206789"/>
            <a:ext cx="4615040" cy="740293"/>
          </a:xfrm>
          <a:prstGeom prst="rect">
            <a:avLst/>
          </a:prstGeom>
        </p:spPr>
      </p:pic>
      <p:sp>
        <p:nvSpPr>
          <p:cNvPr id="9" name="楕円 8">
            <a:extLst>
              <a:ext uri="{FF2B5EF4-FFF2-40B4-BE49-F238E27FC236}">
                <a16:creationId xmlns:a16="http://schemas.microsoft.com/office/drawing/2014/main" id="{97B40F49-22DF-467E-9C10-C7FBE795922B}"/>
              </a:ext>
            </a:extLst>
          </p:cNvPr>
          <p:cNvSpPr/>
          <p:nvPr/>
        </p:nvSpPr>
        <p:spPr>
          <a:xfrm>
            <a:off x="5887948" y="5406619"/>
            <a:ext cx="250442" cy="122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9DE778F9-84F1-43BB-A63D-186B1508BB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5" t="21163" r="27881" b="43495"/>
          <a:stretch/>
        </p:blipFill>
        <p:spPr>
          <a:xfrm>
            <a:off x="3901822" y="2247251"/>
            <a:ext cx="5242178" cy="225044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光センサー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800" dirty="0"/>
              <a:t>光センサーを使ったプログラミング例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1115737" y="1451381"/>
            <a:ext cx="716419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この例では、</a:t>
            </a:r>
            <a:r>
              <a:rPr kumimoji="1" lang="en-US" altLang="ja-JP" sz="2000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の上に手をかざして暗くすると、２つの</a:t>
            </a:r>
            <a:r>
              <a:rPr kumimoji="1" lang="en-US" altLang="ja-JP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LED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が白色で１秒間光ります。</a:t>
            </a:r>
          </a:p>
          <a:p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FBFA62DB-6ADE-40CD-8A97-1A5C6B603B57}"/>
              </a:ext>
            </a:extLst>
          </p:cNvPr>
          <p:cNvSpPr/>
          <p:nvPr/>
        </p:nvSpPr>
        <p:spPr>
          <a:xfrm>
            <a:off x="7809209" y="3136992"/>
            <a:ext cx="587230" cy="5814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CD0CFB9D-B840-4876-86B4-A5E07E890D31}"/>
              </a:ext>
            </a:extLst>
          </p:cNvPr>
          <p:cNvCxnSpPr>
            <a:cxnSpLocks/>
          </p:cNvCxnSpPr>
          <p:nvPr/>
        </p:nvCxnSpPr>
        <p:spPr>
          <a:xfrm>
            <a:off x="8061820" y="2717543"/>
            <a:ext cx="0" cy="419449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弧 26">
            <a:extLst>
              <a:ext uri="{FF2B5EF4-FFF2-40B4-BE49-F238E27FC236}">
                <a16:creationId xmlns:a16="http://schemas.microsoft.com/office/drawing/2014/main" id="{5DD7E955-DE34-4ABF-B60D-C6D3E0D14DC9}"/>
              </a:ext>
            </a:extLst>
          </p:cNvPr>
          <p:cNvSpPr/>
          <p:nvPr/>
        </p:nvSpPr>
        <p:spPr>
          <a:xfrm flipH="1">
            <a:off x="4767298" y="5118356"/>
            <a:ext cx="912371" cy="520366"/>
          </a:xfrm>
          <a:prstGeom prst="arc">
            <a:avLst>
              <a:gd name="adj1" fmla="val 10981627"/>
              <a:gd name="adj2" fmla="val 5"/>
            </a:avLst>
          </a:prstGeom>
          <a:ln w="222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弧 27">
            <a:extLst>
              <a:ext uri="{FF2B5EF4-FFF2-40B4-BE49-F238E27FC236}">
                <a16:creationId xmlns:a16="http://schemas.microsoft.com/office/drawing/2014/main" id="{2C23977A-1DED-495E-A639-29DE0E4E21EC}"/>
              </a:ext>
            </a:extLst>
          </p:cNvPr>
          <p:cNvSpPr/>
          <p:nvPr/>
        </p:nvSpPr>
        <p:spPr>
          <a:xfrm flipH="1" flipV="1">
            <a:off x="5682204" y="5279429"/>
            <a:ext cx="912372" cy="520366"/>
          </a:xfrm>
          <a:prstGeom prst="arc">
            <a:avLst>
              <a:gd name="adj1" fmla="val 10917188"/>
              <a:gd name="adj2" fmla="val 0"/>
            </a:avLst>
          </a:prstGeom>
          <a:ln w="222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吹き出し: 折線 28">
            <a:extLst>
              <a:ext uri="{FF2B5EF4-FFF2-40B4-BE49-F238E27FC236}">
                <a16:creationId xmlns:a16="http://schemas.microsoft.com/office/drawing/2014/main" id="{789E994F-79B4-4BBA-9F9A-18C7BEC09F4B}"/>
              </a:ext>
            </a:extLst>
          </p:cNvPr>
          <p:cNvSpPr/>
          <p:nvPr/>
        </p:nvSpPr>
        <p:spPr>
          <a:xfrm>
            <a:off x="4179792" y="4963516"/>
            <a:ext cx="4716709" cy="1131707"/>
          </a:xfrm>
          <a:prstGeom prst="borderCallout2">
            <a:avLst>
              <a:gd name="adj1" fmla="val -509"/>
              <a:gd name="adj2" fmla="val 48670"/>
              <a:gd name="adj3" fmla="val -91562"/>
              <a:gd name="adj4" fmla="val 48677"/>
              <a:gd name="adj5" fmla="val -122363"/>
              <a:gd name="adj6" fmla="val 48468"/>
            </a:avLst>
          </a:prstGeom>
          <a:noFill/>
          <a:ln>
            <a:solidFill>
              <a:srgbClr val="FF0000"/>
            </a:solidFill>
            <a:headEnd type="none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01992583-DC13-4EA8-AE67-0F137CF51FC9}"/>
              </a:ext>
            </a:extLst>
          </p:cNvPr>
          <p:cNvSpPr/>
          <p:nvPr/>
        </p:nvSpPr>
        <p:spPr>
          <a:xfrm>
            <a:off x="7228494" y="2392558"/>
            <a:ext cx="1627371" cy="3813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明るさ</a:t>
            </a:r>
            <a:r>
              <a:rPr kumimoji="1" lang="en-US" altLang="ja-JP" sz="16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200</a:t>
            </a:r>
            <a:r>
              <a:rPr kumimoji="1" lang="ja-JP" altLang="en-US" sz="16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未満</a:t>
            </a:r>
          </a:p>
        </p:txBody>
      </p:sp>
      <p:pic>
        <p:nvPicPr>
          <p:cNvPr id="33" name="図 32">
            <a:extLst>
              <a:ext uri="{FF2B5EF4-FFF2-40B4-BE49-F238E27FC236}">
                <a16:creationId xmlns:a16="http://schemas.microsoft.com/office/drawing/2014/main" id="{5CB293DC-FC5B-4BF6-A1F1-922258E2D86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0397" t="60155" r="7884" b="19418"/>
          <a:stretch/>
        </p:blipFill>
        <p:spPr>
          <a:xfrm>
            <a:off x="2545492" y="2991728"/>
            <a:ext cx="1071574" cy="1050709"/>
          </a:xfrm>
          <a:prstGeom prst="rect">
            <a:avLst/>
          </a:prstGeom>
        </p:spPr>
      </p:pic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9D458079-6375-4270-ABDA-F720871A53A6}"/>
              </a:ext>
            </a:extLst>
          </p:cNvPr>
          <p:cNvSpPr txBox="1"/>
          <p:nvPr/>
        </p:nvSpPr>
        <p:spPr>
          <a:xfrm>
            <a:off x="404333" y="2675236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ピカッ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2E5A3909-AE5F-4ECF-BB64-E4AE89295841}"/>
              </a:ext>
            </a:extLst>
          </p:cNvPr>
          <p:cNvSpPr txBox="1"/>
          <p:nvPr/>
        </p:nvSpPr>
        <p:spPr>
          <a:xfrm>
            <a:off x="893432" y="251789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暗い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28744C99-621A-4AC0-ACDC-DFBBAC805EB4}"/>
              </a:ext>
            </a:extLst>
          </p:cNvPr>
          <p:cNvSpPr txBox="1"/>
          <p:nvPr/>
        </p:nvSpPr>
        <p:spPr>
          <a:xfrm>
            <a:off x="2662365" y="2544720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明るい</a:t>
            </a: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749079EC-5E63-458C-A760-A87E0EE9CF58}"/>
              </a:ext>
            </a:extLst>
          </p:cNvPr>
          <p:cNvGrpSpPr/>
          <p:nvPr/>
        </p:nvGrpSpPr>
        <p:grpSpPr>
          <a:xfrm>
            <a:off x="226015" y="4043032"/>
            <a:ext cx="3745498" cy="1595690"/>
            <a:chOff x="161629" y="4700779"/>
            <a:chExt cx="3745498" cy="1595690"/>
          </a:xfrm>
        </p:grpSpPr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C821D716-7839-451E-9EEA-7F47D60B7C53}"/>
                </a:ext>
              </a:extLst>
            </p:cNvPr>
            <p:cNvSpPr/>
            <p:nvPr/>
          </p:nvSpPr>
          <p:spPr>
            <a:xfrm flipH="1">
              <a:off x="289249" y="5378539"/>
              <a:ext cx="3523356" cy="338554"/>
            </a:xfrm>
            <a:prstGeom prst="rect">
              <a:avLst/>
            </a:prstGeom>
            <a:gradFill flip="none" rotWithShape="1">
              <a:gsLst>
                <a:gs pos="0">
                  <a:srgbClr val="FFFF00"/>
                </a:gs>
                <a:gs pos="100000">
                  <a:schemeClr val="tx1"/>
                </a:gs>
              </a:gsLst>
              <a:lin ang="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テキスト ボックス 39">
              <a:extLst>
                <a:ext uri="{FF2B5EF4-FFF2-40B4-BE49-F238E27FC236}">
                  <a16:creationId xmlns:a16="http://schemas.microsoft.com/office/drawing/2014/main" id="{5759AB64-F3B5-4153-A521-0AD358ECABAA}"/>
                </a:ext>
              </a:extLst>
            </p:cNvPr>
            <p:cNvSpPr txBox="1"/>
            <p:nvPr/>
          </p:nvSpPr>
          <p:spPr>
            <a:xfrm>
              <a:off x="247499" y="5037512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暗い</a:t>
              </a:r>
            </a:p>
          </p:txBody>
        </p:sp>
        <p:sp>
          <p:nvSpPr>
            <p:cNvPr id="41" name="テキスト ボックス 40">
              <a:extLst>
                <a:ext uri="{FF2B5EF4-FFF2-40B4-BE49-F238E27FC236}">
                  <a16:creationId xmlns:a16="http://schemas.microsoft.com/office/drawing/2014/main" id="{60BF8983-24F2-45FE-804C-0704F025FCF8}"/>
                </a:ext>
              </a:extLst>
            </p:cNvPr>
            <p:cNvSpPr txBox="1"/>
            <p:nvPr/>
          </p:nvSpPr>
          <p:spPr>
            <a:xfrm>
              <a:off x="3106908" y="5037512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明るい</a:t>
              </a:r>
            </a:p>
          </p:txBody>
        </p:sp>
        <p:sp>
          <p:nvSpPr>
            <p:cNvPr id="42" name="テキスト ボックス 41">
              <a:extLst>
                <a:ext uri="{FF2B5EF4-FFF2-40B4-BE49-F238E27FC236}">
                  <a16:creationId xmlns:a16="http://schemas.microsoft.com/office/drawing/2014/main" id="{73709011-FF34-4DA4-A24B-AC102DCA1156}"/>
                </a:ext>
              </a:extLst>
            </p:cNvPr>
            <p:cNvSpPr txBox="1"/>
            <p:nvPr/>
          </p:nvSpPr>
          <p:spPr>
            <a:xfrm>
              <a:off x="161629" y="5834804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０</a:t>
              </a:r>
            </a:p>
          </p:txBody>
        </p:sp>
        <p:sp>
          <p:nvSpPr>
            <p:cNvPr id="43" name="テキスト ボックス 42">
              <a:extLst>
                <a:ext uri="{FF2B5EF4-FFF2-40B4-BE49-F238E27FC236}">
                  <a16:creationId xmlns:a16="http://schemas.microsoft.com/office/drawing/2014/main" id="{8D76B4D8-1469-496E-8DFB-957C88278FD2}"/>
                </a:ext>
              </a:extLst>
            </p:cNvPr>
            <p:cNvSpPr txBox="1"/>
            <p:nvPr/>
          </p:nvSpPr>
          <p:spPr>
            <a:xfrm>
              <a:off x="2888900" y="5799795"/>
              <a:ext cx="10182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1024</a:t>
              </a:r>
              <a:endParaRPr kumimoji="1"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49" name="テキスト ボックス 48">
              <a:extLst>
                <a:ext uri="{FF2B5EF4-FFF2-40B4-BE49-F238E27FC236}">
                  <a16:creationId xmlns:a16="http://schemas.microsoft.com/office/drawing/2014/main" id="{A3A8D115-DD97-4E54-9E01-09D8AD1B9EDC}"/>
                </a:ext>
              </a:extLst>
            </p:cNvPr>
            <p:cNvSpPr txBox="1"/>
            <p:nvPr/>
          </p:nvSpPr>
          <p:spPr>
            <a:xfrm>
              <a:off x="796883" y="4700779"/>
              <a:ext cx="6030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200</a:t>
              </a:r>
              <a:endPara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44" name="図 43">
            <a:extLst>
              <a:ext uri="{FF2B5EF4-FFF2-40B4-BE49-F238E27FC236}">
                <a16:creationId xmlns:a16="http://schemas.microsoft.com/office/drawing/2014/main" id="{507DCD0D-5FE0-4DEC-B785-5D646B10531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EE"/>
              </a:clrFrom>
              <a:clrTo>
                <a:srgbClr val="FFFFEE">
                  <a:alpha val="0"/>
                </a:srgbClr>
              </a:clrTo>
            </a:clrChange>
          </a:blip>
          <a:srcRect l="80397" t="60155" r="7884" b="19418"/>
          <a:stretch/>
        </p:blipFill>
        <p:spPr>
          <a:xfrm>
            <a:off x="649513" y="2983763"/>
            <a:ext cx="1071574" cy="1050709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7EC39AEE-3314-43D9-B4C8-C3E18171336E}"/>
              </a:ext>
            </a:extLst>
          </p:cNvPr>
          <p:cNvSpPr/>
          <p:nvPr/>
        </p:nvSpPr>
        <p:spPr>
          <a:xfrm>
            <a:off x="649513" y="2938082"/>
            <a:ext cx="1071574" cy="1104355"/>
          </a:xfrm>
          <a:prstGeom prst="rect">
            <a:avLst/>
          </a:prstGeom>
          <a:solidFill>
            <a:schemeClr val="tx1">
              <a:lumMod val="95000"/>
              <a:lumOff val="5000"/>
              <a:alpha val="50196"/>
            </a:schemeClr>
          </a:solidFill>
          <a:ln>
            <a:solidFill>
              <a:srgbClr val="2F528F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楕円 11">
            <a:extLst>
              <a:ext uri="{FF2B5EF4-FFF2-40B4-BE49-F238E27FC236}">
                <a16:creationId xmlns:a16="http://schemas.microsoft.com/office/drawing/2014/main" id="{98F7EAC8-D0A7-4D15-90AF-A7233043DE38}"/>
              </a:ext>
            </a:extLst>
          </p:cNvPr>
          <p:cNvSpPr/>
          <p:nvPr/>
        </p:nvSpPr>
        <p:spPr>
          <a:xfrm>
            <a:off x="904727" y="3234206"/>
            <a:ext cx="222305" cy="222305"/>
          </a:xfrm>
          <a:prstGeom prst="ellipse">
            <a:avLst/>
          </a:prstGeom>
          <a:gradFill flip="none" rotWithShape="1">
            <a:gsLst>
              <a:gs pos="94000">
                <a:schemeClr val="bg1">
                  <a:lumMod val="85000"/>
                </a:schemeClr>
              </a:gs>
              <a:gs pos="86000">
                <a:srgbClr val="FFFFA7"/>
              </a:gs>
              <a:gs pos="0">
                <a:schemeClr val="bg1"/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楕円 44">
            <a:extLst>
              <a:ext uri="{FF2B5EF4-FFF2-40B4-BE49-F238E27FC236}">
                <a16:creationId xmlns:a16="http://schemas.microsoft.com/office/drawing/2014/main" id="{47C481D1-9F55-48EA-BB75-C4B92145B09F}"/>
              </a:ext>
            </a:extLst>
          </p:cNvPr>
          <p:cNvSpPr/>
          <p:nvPr/>
        </p:nvSpPr>
        <p:spPr>
          <a:xfrm>
            <a:off x="1242014" y="3234205"/>
            <a:ext cx="222305" cy="222305"/>
          </a:xfrm>
          <a:prstGeom prst="ellipse">
            <a:avLst/>
          </a:prstGeom>
          <a:gradFill flip="none" rotWithShape="1">
            <a:gsLst>
              <a:gs pos="94000">
                <a:schemeClr val="bg1">
                  <a:lumMod val="85000"/>
                </a:schemeClr>
              </a:gs>
              <a:gs pos="86000">
                <a:srgbClr val="FFFFA7"/>
              </a:gs>
              <a:gs pos="0">
                <a:schemeClr val="bg1"/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楕円 45">
            <a:extLst>
              <a:ext uri="{FF2B5EF4-FFF2-40B4-BE49-F238E27FC236}">
                <a16:creationId xmlns:a16="http://schemas.microsoft.com/office/drawing/2014/main" id="{2D41FA7A-F68B-403C-9572-CB1159B1A2DE}"/>
              </a:ext>
            </a:extLst>
          </p:cNvPr>
          <p:cNvSpPr/>
          <p:nvPr/>
        </p:nvSpPr>
        <p:spPr>
          <a:xfrm>
            <a:off x="717669" y="3064283"/>
            <a:ext cx="559592" cy="559592"/>
          </a:xfrm>
          <a:prstGeom prst="ellipse">
            <a:avLst/>
          </a:prstGeom>
          <a:gradFill flip="none" rotWithShape="1">
            <a:gsLst>
              <a:gs pos="94000">
                <a:schemeClr val="bg1">
                  <a:lumMod val="85000"/>
                  <a:alpha val="67000"/>
                </a:schemeClr>
              </a:gs>
              <a:gs pos="86000">
                <a:srgbClr val="FFFFA7">
                  <a:alpha val="38000"/>
                </a:srgbClr>
              </a:gs>
              <a:gs pos="0">
                <a:schemeClr val="bg1">
                  <a:alpha val="38000"/>
                </a:schemeClr>
              </a:gs>
              <a:gs pos="99000">
                <a:schemeClr val="tx1">
                  <a:alpha val="43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楕円 46">
            <a:extLst>
              <a:ext uri="{FF2B5EF4-FFF2-40B4-BE49-F238E27FC236}">
                <a16:creationId xmlns:a16="http://schemas.microsoft.com/office/drawing/2014/main" id="{0763A325-8212-4C43-9702-9A79E798DC79}"/>
              </a:ext>
            </a:extLst>
          </p:cNvPr>
          <p:cNvSpPr/>
          <p:nvPr/>
        </p:nvSpPr>
        <p:spPr>
          <a:xfrm>
            <a:off x="1135682" y="3064283"/>
            <a:ext cx="559592" cy="559592"/>
          </a:xfrm>
          <a:prstGeom prst="ellipse">
            <a:avLst/>
          </a:prstGeom>
          <a:gradFill flip="none" rotWithShape="1">
            <a:gsLst>
              <a:gs pos="94000">
                <a:schemeClr val="bg1">
                  <a:lumMod val="85000"/>
                  <a:alpha val="67000"/>
                </a:schemeClr>
              </a:gs>
              <a:gs pos="86000">
                <a:srgbClr val="FFFFA7">
                  <a:alpha val="38000"/>
                </a:srgbClr>
              </a:gs>
              <a:gs pos="0">
                <a:schemeClr val="bg1">
                  <a:alpha val="38000"/>
                </a:schemeClr>
              </a:gs>
              <a:gs pos="99000">
                <a:schemeClr val="tx1">
                  <a:alpha val="43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D25A4467-438A-44B4-828F-984824360C3C}"/>
              </a:ext>
            </a:extLst>
          </p:cNvPr>
          <p:cNvSpPr txBox="1"/>
          <p:nvPr/>
        </p:nvSpPr>
        <p:spPr>
          <a:xfrm>
            <a:off x="546754" y="5680632"/>
            <a:ext cx="3330237" cy="646331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明るさの値は、０～１０２４で返ってきます。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50" name="直線矢印コネクタ 49">
            <a:extLst>
              <a:ext uri="{FF2B5EF4-FFF2-40B4-BE49-F238E27FC236}">
                <a16:creationId xmlns:a16="http://schemas.microsoft.com/office/drawing/2014/main" id="{7221704E-CF2F-4F03-9906-4255F3DDD9CC}"/>
              </a:ext>
            </a:extLst>
          </p:cNvPr>
          <p:cNvCxnSpPr>
            <a:cxnSpLocks/>
          </p:cNvCxnSpPr>
          <p:nvPr/>
        </p:nvCxnSpPr>
        <p:spPr>
          <a:xfrm>
            <a:off x="1162794" y="4298870"/>
            <a:ext cx="0" cy="419449"/>
          </a:xfrm>
          <a:prstGeom prst="straightConnector1">
            <a:avLst/>
          </a:prstGeom>
          <a:ln w="28575">
            <a:solidFill>
              <a:schemeClr val="tx1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181E21-D959-49D8-88A8-8E5889C494CC}"/>
              </a:ext>
            </a:extLst>
          </p:cNvPr>
          <p:cNvSpPr txBox="1"/>
          <p:nvPr/>
        </p:nvSpPr>
        <p:spPr>
          <a:xfrm>
            <a:off x="5817095" y="5347713"/>
            <a:ext cx="35779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900" dirty="0"/>
              <a:t>200</a:t>
            </a:r>
          </a:p>
        </p:txBody>
      </p:sp>
    </p:spTree>
    <p:extLst>
      <p:ext uri="{BB962C8B-B14F-4D97-AF65-F5344CB8AC3E}">
        <p14:creationId xmlns:p14="http://schemas.microsoft.com/office/powerpoint/2010/main" val="1361602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2BAC70-BCBF-4BAE-A6AA-4A9AC32805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err="1"/>
              <a:t>mBot</a:t>
            </a:r>
            <a:r>
              <a:rPr kumimoji="1" lang="ja-JP" altLang="en-US" dirty="0"/>
              <a:t>でプログラミング</a:t>
            </a:r>
          </a:p>
        </p:txBody>
      </p:sp>
      <p:pic>
        <p:nvPicPr>
          <p:cNvPr id="3076" name="Picture 4" descr="「mbot」の画像検索結果">
            <a:extLst>
              <a:ext uri="{FF2B5EF4-FFF2-40B4-BE49-F238E27FC236}">
                <a16:creationId xmlns:a16="http://schemas.microsoft.com/office/drawing/2014/main" id="{F7CA934F-B9A5-41A4-9836-4DF204C5E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511" y="2472832"/>
            <a:ext cx="2501900" cy="250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字幕 2">
            <a:extLst>
              <a:ext uri="{FF2B5EF4-FFF2-40B4-BE49-F238E27FC236}">
                <a16:creationId xmlns:a16="http://schemas.microsoft.com/office/drawing/2014/main" id="{F7C6D24A-D856-44D1-AB2C-5699EBF428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285" y="894513"/>
            <a:ext cx="8939462" cy="633498"/>
          </a:xfrm>
        </p:spPr>
        <p:txBody>
          <a:bodyPr/>
          <a:lstStyle/>
          <a:p>
            <a:r>
              <a:rPr kumimoji="1" lang="ja-JP" altLang="en-US" dirty="0" err="1"/>
              <a:t>ｍ</a:t>
            </a:r>
            <a:r>
              <a:rPr kumimoji="1" lang="en-US" altLang="ja-JP" dirty="0"/>
              <a:t>Bot</a:t>
            </a:r>
            <a:r>
              <a:rPr kumimoji="1" lang="ja-JP" altLang="en-US" dirty="0"/>
              <a:t>を</a:t>
            </a:r>
            <a:r>
              <a:rPr kumimoji="1" lang="en-US" altLang="ja-JP" dirty="0"/>
              <a:t>iPad</a:t>
            </a:r>
            <a:r>
              <a:rPr kumimoji="1" lang="ja-JP" altLang="en-US" dirty="0"/>
              <a:t>などでプログラミングする方法</a:t>
            </a: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B753AC72-5CAD-4EF7-803D-C62831EEB5BD}"/>
              </a:ext>
            </a:extLst>
          </p:cNvPr>
          <p:cNvGrpSpPr/>
          <p:nvPr/>
        </p:nvGrpSpPr>
        <p:grpSpPr>
          <a:xfrm>
            <a:off x="4196611" y="1962833"/>
            <a:ext cx="1797603" cy="1331558"/>
            <a:chOff x="685538" y="1644114"/>
            <a:chExt cx="2571750" cy="1905000"/>
          </a:xfrm>
        </p:grpSpPr>
        <p:pic>
          <p:nvPicPr>
            <p:cNvPr id="6" name="図 5">
              <a:extLst>
                <a:ext uri="{FF2B5EF4-FFF2-40B4-BE49-F238E27FC236}">
                  <a16:creationId xmlns:a16="http://schemas.microsoft.com/office/drawing/2014/main" id="{ED10E51A-658F-4B2A-BE7C-AA294D37B5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0317" y="1808399"/>
              <a:ext cx="2062930" cy="1547197"/>
            </a:xfrm>
            <a:prstGeom prst="rect">
              <a:avLst/>
            </a:prstGeom>
          </p:spPr>
        </p:pic>
        <p:pic>
          <p:nvPicPr>
            <p:cNvPr id="1026" name="Picture 2" descr="「iPad 画像」の画像検索結果&quot;">
              <a:extLst>
                <a:ext uri="{FF2B5EF4-FFF2-40B4-BE49-F238E27FC236}">
                  <a16:creationId xmlns:a16="http://schemas.microsoft.com/office/drawing/2014/main" id="{A95CF483-0357-4A53-8470-4F85E73FCA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538" y="1644114"/>
              <a:ext cx="2571750" cy="1905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8" name="Picture 4" descr="「mbot ブルートゥース」の画像検索結果&quot;">
            <a:extLst>
              <a:ext uri="{FF2B5EF4-FFF2-40B4-BE49-F238E27FC236}">
                <a16:creationId xmlns:a16="http://schemas.microsoft.com/office/drawing/2014/main" id="{390D28B4-81E1-417D-AE8E-A959EC48B5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10" t="28671" r="23446" b="30756"/>
          <a:stretch/>
        </p:blipFill>
        <p:spPr bwMode="auto">
          <a:xfrm>
            <a:off x="7451706" y="1722523"/>
            <a:ext cx="1239290" cy="966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楕円 11">
            <a:extLst>
              <a:ext uri="{FF2B5EF4-FFF2-40B4-BE49-F238E27FC236}">
                <a16:creationId xmlns:a16="http://schemas.microsoft.com/office/drawing/2014/main" id="{932B6482-91FC-45D0-82F4-DE89006CFF36}"/>
              </a:ext>
            </a:extLst>
          </p:cNvPr>
          <p:cNvSpPr/>
          <p:nvPr/>
        </p:nvSpPr>
        <p:spPr>
          <a:xfrm>
            <a:off x="7231312" y="1640469"/>
            <a:ext cx="1635852" cy="1157681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009CE9EB-3FB8-4404-8FD9-E9940098456B}"/>
              </a:ext>
            </a:extLst>
          </p:cNvPr>
          <p:cNvCxnSpPr>
            <a:stCxn id="12" idx="3"/>
          </p:cNvCxnSpPr>
          <p:nvPr/>
        </p:nvCxnSpPr>
        <p:spPr>
          <a:xfrm flipH="1">
            <a:off x="7306812" y="2628612"/>
            <a:ext cx="164065" cy="29020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矢印: 左右 15">
            <a:extLst>
              <a:ext uri="{FF2B5EF4-FFF2-40B4-BE49-F238E27FC236}">
                <a16:creationId xmlns:a16="http://schemas.microsoft.com/office/drawing/2014/main" id="{C5C493CE-E033-461A-B9AD-6DF2F49D4109}"/>
              </a:ext>
            </a:extLst>
          </p:cNvPr>
          <p:cNvSpPr/>
          <p:nvPr/>
        </p:nvSpPr>
        <p:spPr>
          <a:xfrm>
            <a:off x="6283355" y="2278034"/>
            <a:ext cx="797301" cy="202479"/>
          </a:xfrm>
          <a:prstGeom prst="leftRightArrow">
            <a:avLst/>
          </a:prstGeom>
          <a:solidFill>
            <a:srgbClr val="FFFF0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E432F3D-9E8E-4587-A924-7C16D55D0C31}"/>
              </a:ext>
            </a:extLst>
          </p:cNvPr>
          <p:cNvSpPr txBox="1"/>
          <p:nvPr/>
        </p:nvSpPr>
        <p:spPr>
          <a:xfrm>
            <a:off x="5975265" y="1488680"/>
            <a:ext cx="12698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Bluetooth</a:t>
            </a:r>
          </a:p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で接続</a:t>
            </a:r>
          </a:p>
        </p:txBody>
      </p:sp>
      <p:pic>
        <p:nvPicPr>
          <p:cNvPr id="1030" name="Picture 6" descr="「bluetooth」の画像検索結果">
            <a:extLst>
              <a:ext uri="{FF2B5EF4-FFF2-40B4-BE49-F238E27FC236}">
                <a16:creationId xmlns:a16="http://schemas.microsoft.com/office/drawing/2014/main" id="{93CB52A7-907E-4AA5-8387-CD50519FB7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848" y="2472832"/>
            <a:ext cx="1347788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「ｍBlock」の画像検索結果">
            <a:extLst>
              <a:ext uri="{FF2B5EF4-FFF2-40B4-BE49-F238E27FC236}">
                <a16:creationId xmlns:a16="http://schemas.microsoft.com/office/drawing/2014/main" id="{B0405E84-BAC2-44DC-99DE-3996BF6260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04" y="1678142"/>
            <a:ext cx="973019" cy="97301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322627ED-23FA-4455-A83A-628EA5D9CE62}"/>
              </a:ext>
            </a:extLst>
          </p:cNvPr>
          <p:cNvSpPr txBox="1"/>
          <p:nvPr/>
        </p:nvSpPr>
        <p:spPr>
          <a:xfrm>
            <a:off x="1373904" y="1652503"/>
            <a:ext cx="2748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mBlock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という</a:t>
            </a:r>
            <a:r>
              <a:rPr kumimoji="1"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Scratch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ベースのプログラミングアプリを使います。</a:t>
            </a:r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BE9FC367-DA12-43DF-8866-E9A74E7D65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61" y="3067823"/>
            <a:ext cx="2552787" cy="191459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1" name="楕円 20">
            <a:extLst>
              <a:ext uri="{FF2B5EF4-FFF2-40B4-BE49-F238E27FC236}">
                <a16:creationId xmlns:a16="http://schemas.microsoft.com/office/drawing/2014/main" id="{163DAF35-57F5-4072-BC0E-7D5F1FBEBFF9}"/>
              </a:ext>
            </a:extLst>
          </p:cNvPr>
          <p:cNvSpPr/>
          <p:nvPr/>
        </p:nvSpPr>
        <p:spPr>
          <a:xfrm>
            <a:off x="1612590" y="2928732"/>
            <a:ext cx="460788" cy="4607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9" name="図表 38">
            <a:extLst>
              <a:ext uri="{FF2B5EF4-FFF2-40B4-BE49-F238E27FC236}">
                <a16:creationId xmlns:a16="http://schemas.microsoft.com/office/drawing/2014/main" id="{3D69CFFB-F332-4C0D-9F5B-24BCB0A741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7895209"/>
              </p:ext>
            </p:extLst>
          </p:nvPr>
        </p:nvGraphicFramePr>
        <p:xfrm>
          <a:off x="3103998" y="3633648"/>
          <a:ext cx="1821979" cy="2501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35" name="図 34">
            <a:extLst>
              <a:ext uri="{FF2B5EF4-FFF2-40B4-BE49-F238E27FC236}">
                <a16:creationId xmlns:a16="http://schemas.microsoft.com/office/drawing/2014/main" id="{4541C2CB-4846-4FD1-9831-321F32862A0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660" y="4884598"/>
            <a:ext cx="2149715" cy="1612286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41" name="直線矢印コネクタ 40">
            <a:extLst>
              <a:ext uri="{FF2B5EF4-FFF2-40B4-BE49-F238E27FC236}">
                <a16:creationId xmlns:a16="http://schemas.microsoft.com/office/drawing/2014/main" id="{B1F1064F-1D2D-4760-9B37-694303D40175}"/>
              </a:ext>
            </a:extLst>
          </p:cNvPr>
          <p:cNvCxnSpPr>
            <a:stCxn id="21" idx="6"/>
          </p:cNvCxnSpPr>
          <p:nvPr/>
        </p:nvCxnSpPr>
        <p:spPr>
          <a:xfrm>
            <a:off x="2073378" y="3159126"/>
            <a:ext cx="1668112" cy="201688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楕円 49">
            <a:extLst>
              <a:ext uri="{FF2B5EF4-FFF2-40B4-BE49-F238E27FC236}">
                <a16:creationId xmlns:a16="http://schemas.microsoft.com/office/drawing/2014/main" id="{3A6163D9-4DDF-46E6-9F67-D50A08E638DB}"/>
              </a:ext>
            </a:extLst>
          </p:cNvPr>
          <p:cNvSpPr/>
          <p:nvPr/>
        </p:nvSpPr>
        <p:spPr>
          <a:xfrm>
            <a:off x="3601973" y="5169634"/>
            <a:ext cx="826027" cy="4607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1" name="直線矢印コネクタ 50">
            <a:extLst>
              <a:ext uri="{FF2B5EF4-FFF2-40B4-BE49-F238E27FC236}">
                <a16:creationId xmlns:a16="http://schemas.microsoft.com/office/drawing/2014/main" id="{0AED5F5F-A775-49F7-B827-E80BDF16F988}"/>
              </a:ext>
            </a:extLst>
          </p:cNvPr>
          <p:cNvCxnSpPr>
            <a:cxnSpLocks/>
            <a:stCxn id="50" idx="6"/>
          </p:cNvCxnSpPr>
          <p:nvPr/>
        </p:nvCxnSpPr>
        <p:spPr>
          <a:xfrm>
            <a:off x="4428000" y="5400028"/>
            <a:ext cx="686510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B2F3C167-579C-46B0-86EA-DE0256DC4C89}"/>
              </a:ext>
            </a:extLst>
          </p:cNvPr>
          <p:cNvSpPr txBox="1"/>
          <p:nvPr/>
        </p:nvSpPr>
        <p:spPr>
          <a:xfrm>
            <a:off x="162404" y="5409741"/>
            <a:ext cx="30097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のタブをタップして、接続ボタンをタップすると、</a:t>
            </a:r>
            <a:r>
              <a:rPr kumimoji="1"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iPad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等と</a:t>
            </a:r>
            <a:r>
              <a:rPr kumimoji="1" lang="en-US" altLang="ja-JP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が</a:t>
            </a:r>
            <a:r>
              <a:rPr kumimoji="1"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Bluetooth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で通信します。</a:t>
            </a:r>
          </a:p>
        </p:txBody>
      </p:sp>
    </p:spTree>
    <p:extLst>
      <p:ext uri="{BB962C8B-B14F-4D97-AF65-F5344CB8AC3E}">
        <p14:creationId xmlns:p14="http://schemas.microsoft.com/office/powerpoint/2010/main" val="1852005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2BAC70-BCBF-4BAE-A6AA-4A9AC32805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/>
              <a:t>リモートコントロール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08935D8-F03E-456D-BCDB-42E98D9211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 err="1"/>
              <a:t>ｍ</a:t>
            </a:r>
            <a:r>
              <a:rPr kumimoji="1" lang="en-US" altLang="ja-JP" dirty="0"/>
              <a:t>Bot</a:t>
            </a:r>
            <a:r>
              <a:rPr kumimoji="1" lang="ja-JP" altLang="en-US" dirty="0"/>
              <a:t>をリモコンで思い通りに操る仕組み</a:t>
            </a:r>
          </a:p>
        </p:txBody>
      </p:sp>
      <p:pic>
        <p:nvPicPr>
          <p:cNvPr id="3074" name="Picture 2" descr="知育ロボット「mBot」はリモコンでコントロールできる">
            <a:extLst>
              <a:ext uri="{FF2B5EF4-FFF2-40B4-BE49-F238E27FC236}">
                <a16:creationId xmlns:a16="http://schemas.microsoft.com/office/drawing/2014/main" id="{80186A33-ECEA-475F-BDC4-43FBCC3C89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8" t="3542" r="71145" b="51250"/>
          <a:stretch/>
        </p:blipFill>
        <p:spPr bwMode="auto">
          <a:xfrm>
            <a:off x="1212506" y="3126614"/>
            <a:ext cx="1022693" cy="226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A6541B1-159E-4905-887A-00DC86FFC2F1}"/>
              </a:ext>
            </a:extLst>
          </p:cNvPr>
          <p:cNvSpPr txBox="1"/>
          <p:nvPr/>
        </p:nvSpPr>
        <p:spPr>
          <a:xfrm>
            <a:off x="360726" y="1652503"/>
            <a:ext cx="37753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リモートコントローラは、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赤外線</a:t>
            </a:r>
            <a:r>
              <a:rPr kumimoji="1"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＊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を使って指示を伝える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アイテム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8D04891-A97B-4807-A304-7258FCEBC4C3}"/>
              </a:ext>
            </a:extLst>
          </p:cNvPr>
          <p:cNvSpPr txBox="1"/>
          <p:nvPr/>
        </p:nvSpPr>
        <p:spPr>
          <a:xfrm>
            <a:off x="570276" y="5640321"/>
            <a:ext cx="24545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＊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電波を使うものもありますが、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1200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や多くの家電のリモコン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は赤外線を使っています。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076" name="Picture 4" descr="「mbot」の画像検索結果">
            <a:extLst>
              <a:ext uri="{FF2B5EF4-FFF2-40B4-BE49-F238E27FC236}">
                <a16:creationId xmlns:a16="http://schemas.microsoft.com/office/drawing/2014/main" id="{F7CA934F-B9A5-41A4-9836-4DF204C5E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594" y="1371281"/>
            <a:ext cx="2501900" cy="250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稲妻 3">
            <a:extLst>
              <a:ext uri="{FF2B5EF4-FFF2-40B4-BE49-F238E27FC236}">
                <a16:creationId xmlns:a16="http://schemas.microsoft.com/office/drawing/2014/main" id="{A6278D11-EC8F-4E8E-9893-F2F312455201}"/>
              </a:ext>
            </a:extLst>
          </p:cNvPr>
          <p:cNvSpPr/>
          <p:nvPr/>
        </p:nvSpPr>
        <p:spPr>
          <a:xfrm flipH="1">
            <a:off x="2420574" y="2452115"/>
            <a:ext cx="2627676" cy="633498"/>
          </a:xfrm>
          <a:prstGeom prst="lightningBolt">
            <a:avLst/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矢印: 右 6">
            <a:extLst>
              <a:ext uri="{FF2B5EF4-FFF2-40B4-BE49-F238E27FC236}">
                <a16:creationId xmlns:a16="http://schemas.microsoft.com/office/drawing/2014/main" id="{42822ABB-0506-43E7-862A-EB19106E4100}"/>
              </a:ext>
            </a:extLst>
          </p:cNvPr>
          <p:cNvSpPr/>
          <p:nvPr/>
        </p:nvSpPr>
        <p:spPr>
          <a:xfrm rot="8100000">
            <a:off x="4506866" y="3621207"/>
            <a:ext cx="1916761" cy="1131314"/>
          </a:xfrm>
          <a:custGeom>
            <a:avLst/>
            <a:gdLst>
              <a:gd name="connsiteX0" fmla="*/ 0 w 1845578"/>
              <a:gd name="connsiteY0" fmla="*/ 256135 h 1024539"/>
              <a:gd name="connsiteX1" fmla="*/ 1333309 w 1845578"/>
              <a:gd name="connsiteY1" fmla="*/ 256135 h 1024539"/>
              <a:gd name="connsiteX2" fmla="*/ 1333309 w 1845578"/>
              <a:gd name="connsiteY2" fmla="*/ 0 h 1024539"/>
              <a:gd name="connsiteX3" fmla="*/ 1845578 w 1845578"/>
              <a:gd name="connsiteY3" fmla="*/ 512270 h 1024539"/>
              <a:gd name="connsiteX4" fmla="*/ 1333309 w 1845578"/>
              <a:gd name="connsiteY4" fmla="*/ 1024539 h 1024539"/>
              <a:gd name="connsiteX5" fmla="*/ 1333309 w 1845578"/>
              <a:gd name="connsiteY5" fmla="*/ 768404 h 1024539"/>
              <a:gd name="connsiteX6" fmla="*/ 0 w 1845578"/>
              <a:gd name="connsiteY6" fmla="*/ 768404 h 1024539"/>
              <a:gd name="connsiteX7" fmla="*/ 0 w 1845578"/>
              <a:gd name="connsiteY7" fmla="*/ 256135 h 1024539"/>
              <a:gd name="connsiteX0" fmla="*/ 0 w 1845578"/>
              <a:gd name="connsiteY0" fmla="*/ 256135 h 1024539"/>
              <a:gd name="connsiteX1" fmla="*/ 1333309 w 1845578"/>
              <a:gd name="connsiteY1" fmla="*/ 256135 h 1024539"/>
              <a:gd name="connsiteX2" fmla="*/ 1333309 w 1845578"/>
              <a:gd name="connsiteY2" fmla="*/ 0 h 1024539"/>
              <a:gd name="connsiteX3" fmla="*/ 1845578 w 1845578"/>
              <a:gd name="connsiteY3" fmla="*/ 512270 h 1024539"/>
              <a:gd name="connsiteX4" fmla="*/ 1333309 w 1845578"/>
              <a:gd name="connsiteY4" fmla="*/ 1024539 h 1024539"/>
              <a:gd name="connsiteX5" fmla="*/ 1333309 w 1845578"/>
              <a:gd name="connsiteY5" fmla="*/ 768404 h 1024539"/>
              <a:gd name="connsiteX6" fmla="*/ 189822 w 1845578"/>
              <a:gd name="connsiteY6" fmla="*/ 756541 h 1024539"/>
              <a:gd name="connsiteX7" fmla="*/ 0 w 1845578"/>
              <a:gd name="connsiteY7" fmla="*/ 256135 h 1024539"/>
              <a:gd name="connsiteX0" fmla="*/ 0 w 1845578"/>
              <a:gd name="connsiteY0" fmla="*/ 256135 h 994880"/>
              <a:gd name="connsiteX1" fmla="*/ 1333309 w 1845578"/>
              <a:gd name="connsiteY1" fmla="*/ 256135 h 994880"/>
              <a:gd name="connsiteX2" fmla="*/ 1333309 w 1845578"/>
              <a:gd name="connsiteY2" fmla="*/ 0 h 994880"/>
              <a:gd name="connsiteX3" fmla="*/ 1845578 w 1845578"/>
              <a:gd name="connsiteY3" fmla="*/ 512270 h 994880"/>
              <a:gd name="connsiteX4" fmla="*/ 1434151 w 1845578"/>
              <a:gd name="connsiteY4" fmla="*/ 994880 h 994880"/>
              <a:gd name="connsiteX5" fmla="*/ 1333309 w 1845578"/>
              <a:gd name="connsiteY5" fmla="*/ 768404 h 994880"/>
              <a:gd name="connsiteX6" fmla="*/ 189822 w 1845578"/>
              <a:gd name="connsiteY6" fmla="*/ 756541 h 994880"/>
              <a:gd name="connsiteX7" fmla="*/ 0 w 1845578"/>
              <a:gd name="connsiteY7" fmla="*/ 256135 h 994880"/>
              <a:gd name="connsiteX0" fmla="*/ 0 w 1845578"/>
              <a:gd name="connsiteY0" fmla="*/ 256135 h 994880"/>
              <a:gd name="connsiteX1" fmla="*/ 1256194 w 1845578"/>
              <a:gd name="connsiteY1" fmla="*/ 262067 h 994880"/>
              <a:gd name="connsiteX2" fmla="*/ 1333309 w 1845578"/>
              <a:gd name="connsiteY2" fmla="*/ 0 h 994880"/>
              <a:gd name="connsiteX3" fmla="*/ 1845578 w 1845578"/>
              <a:gd name="connsiteY3" fmla="*/ 512270 h 994880"/>
              <a:gd name="connsiteX4" fmla="*/ 1434151 w 1845578"/>
              <a:gd name="connsiteY4" fmla="*/ 994880 h 994880"/>
              <a:gd name="connsiteX5" fmla="*/ 1333309 w 1845578"/>
              <a:gd name="connsiteY5" fmla="*/ 768404 h 994880"/>
              <a:gd name="connsiteX6" fmla="*/ 189822 w 1845578"/>
              <a:gd name="connsiteY6" fmla="*/ 756541 h 994880"/>
              <a:gd name="connsiteX7" fmla="*/ 0 w 1845578"/>
              <a:gd name="connsiteY7" fmla="*/ 256135 h 994880"/>
              <a:gd name="connsiteX0" fmla="*/ 0 w 1845578"/>
              <a:gd name="connsiteY0" fmla="*/ 256135 h 994880"/>
              <a:gd name="connsiteX1" fmla="*/ 1256194 w 1845578"/>
              <a:gd name="connsiteY1" fmla="*/ 262067 h 994880"/>
              <a:gd name="connsiteX2" fmla="*/ 1238398 w 1845578"/>
              <a:gd name="connsiteY2" fmla="*/ 0 h 994880"/>
              <a:gd name="connsiteX3" fmla="*/ 1845578 w 1845578"/>
              <a:gd name="connsiteY3" fmla="*/ 512270 h 994880"/>
              <a:gd name="connsiteX4" fmla="*/ 1434151 w 1845578"/>
              <a:gd name="connsiteY4" fmla="*/ 994880 h 994880"/>
              <a:gd name="connsiteX5" fmla="*/ 1333309 w 1845578"/>
              <a:gd name="connsiteY5" fmla="*/ 768404 h 994880"/>
              <a:gd name="connsiteX6" fmla="*/ 189822 w 1845578"/>
              <a:gd name="connsiteY6" fmla="*/ 756541 h 994880"/>
              <a:gd name="connsiteX7" fmla="*/ 0 w 1845578"/>
              <a:gd name="connsiteY7" fmla="*/ 256135 h 994880"/>
              <a:gd name="connsiteX0" fmla="*/ 0 w 1845578"/>
              <a:gd name="connsiteY0" fmla="*/ 256135 h 1030471"/>
              <a:gd name="connsiteX1" fmla="*/ 1256194 w 1845578"/>
              <a:gd name="connsiteY1" fmla="*/ 262067 h 1030471"/>
              <a:gd name="connsiteX2" fmla="*/ 1238398 w 1845578"/>
              <a:gd name="connsiteY2" fmla="*/ 0 h 1030471"/>
              <a:gd name="connsiteX3" fmla="*/ 1845578 w 1845578"/>
              <a:gd name="connsiteY3" fmla="*/ 512270 h 1030471"/>
              <a:gd name="connsiteX4" fmla="*/ 1398560 w 1845578"/>
              <a:gd name="connsiteY4" fmla="*/ 1030471 h 1030471"/>
              <a:gd name="connsiteX5" fmla="*/ 1333309 w 1845578"/>
              <a:gd name="connsiteY5" fmla="*/ 768404 h 1030471"/>
              <a:gd name="connsiteX6" fmla="*/ 189822 w 1845578"/>
              <a:gd name="connsiteY6" fmla="*/ 756541 h 1030471"/>
              <a:gd name="connsiteX7" fmla="*/ 0 w 1845578"/>
              <a:gd name="connsiteY7" fmla="*/ 256135 h 1030471"/>
              <a:gd name="connsiteX0" fmla="*/ 0 w 1845578"/>
              <a:gd name="connsiteY0" fmla="*/ 327318 h 1101654"/>
              <a:gd name="connsiteX1" fmla="*/ 1256194 w 1845578"/>
              <a:gd name="connsiteY1" fmla="*/ 333250 h 1101654"/>
              <a:gd name="connsiteX2" fmla="*/ 1202806 w 1845578"/>
              <a:gd name="connsiteY2" fmla="*/ 0 h 1101654"/>
              <a:gd name="connsiteX3" fmla="*/ 1845578 w 1845578"/>
              <a:gd name="connsiteY3" fmla="*/ 583453 h 1101654"/>
              <a:gd name="connsiteX4" fmla="*/ 1398560 w 1845578"/>
              <a:gd name="connsiteY4" fmla="*/ 1101654 h 1101654"/>
              <a:gd name="connsiteX5" fmla="*/ 1333309 w 1845578"/>
              <a:gd name="connsiteY5" fmla="*/ 839587 h 1101654"/>
              <a:gd name="connsiteX6" fmla="*/ 189822 w 1845578"/>
              <a:gd name="connsiteY6" fmla="*/ 827724 h 1101654"/>
              <a:gd name="connsiteX7" fmla="*/ 0 w 1845578"/>
              <a:gd name="connsiteY7" fmla="*/ 327318 h 1101654"/>
              <a:gd name="connsiteX0" fmla="*/ 0 w 1845578"/>
              <a:gd name="connsiteY0" fmla="*/ 327318 h 1101654"/>
              <a:gd name="connsiteX1" fmla="*/ 1256194 w 1845578"/>
              <a:gd name="connsiteY1" fmla="*/ 333250 h 1101654"/>
              <a:gd name="connsiteX2" fmla="*/ 1202806 w 1845578"/>
              <a:gd name="connsiteY2" fmla="*/ 0 h 1101654"/>
              <a:gd name="connsiteX3" fmla="*/ 1845578 w 1845578"/>
              <a:gd name="connsiteY3" fmla="*/ 607180 h 1101654"/>
              <a:gd name="connsiteX4" fmla="*/ 1398560 w 1845578"/>
              <a:gd name="connsiteY4" fmla="*/ 1101654 h 1101654"/>
              <a:gd name="connsiteX5" fmla="*/ 1333309 w 1845578"/>
              <a:gd name="connsiteY5" fmla="*/ 839587 h 1101654"/>
              <a:gd name="connsiteX6" fmla="*/ 189822 w 1845578"/>
              <a:gd name="connsiteY6" fmla="*/ 827724 h 1101654"/>
              <a:gd name="connsiteX7" fmla="*/ 0 w 1845578"/>
              <a:gd name="connsiteY7" fmla="*/ 327318 h 1101654"/>
              <a:gd name="connsiteX0" fmla="*/ 0 w 1916761"/>
              <a:gd name="connsiteY0" fmla="*/ 327318 h 1101654"/>
              <a:gd name="connsiteX1" fmla="*/ 1327377 w 1916761"/>
              <a:gd name="connsiteY1" fmla="*/ 333250 h 1101654"/>
              <a:gd name="connsiteX2" fmla="*/ 1273989 w 1916761"/>
              <a:gd name="connsiteY2" fmla="*/ 0 h 1101654"/>
              <a:gd name="connsiteX3" fmla="*/ 1916761 w 1916761"/>
              <a:gd name="connsiteY3" fmla="*/ 607180 h 1101654"/>
              <a:gd name="connsiteX4" fmla="*/ 1469743 w 1916761"/>
              <a:gd name="connsiteY4" fmla="*/ 1101654 h 1101654"/>
              <a:gd name="connsiteX5" fmla="*/ 1404492 w 1916761"/>
              <a:gd name="connsiteY5" fmla="*/ 839587 h 1101654"/>
              <a:gd name="connsiteX6" fmla="*/ 261005 w 1916761"/>
              <a:gd name="connsiteY6" fmla="*/ 827724 h 1101654"/>
              <a:gd name="connsiteX7" fmla="*/ 0 w 1916761"/>
              <a:gd name="connsiteY7" fmla="*/ 327318 h 1101654"/>
              <a:gd name="connsiteX0" fmla="*/ 0 w 1916761"/>
              <a:gd name="connsiteY0" fmla="*/ 356978 h 1131314"/>
              <a:gd name="connsiteX1" fmla="*/ 1327377 w 1916761"/>
              <a:gd name="connsiteY1" fmla="*/ 362910 h 1131314"/>
              <a:gd name="connsiteX2" fmla="*/ 1185011 w 1916761"/>
              <a:gd name="connsiteY2" fmla="*/ 0 h 1131314"/>
              <a:gd name="connsiteX3" fmla="*/ 1916761 w 1916761"/>
              <a:gd name="connsiteY3" fmla="*/ 636840 h 1131314"/>
              <a:gd name="connsiteX4" fmla="*/ 1469743 w 1916761"/>
              <a:gd name="connsiteY4" fmla="*/ 1131314 h 1131314"/>
              <a:gd name="connsiteX5" fmla="*/ 1404492 w 1916761"/>
              <a:gd name="connsiteY5" fmla="*/ 869247 h 1131314"/>
              <a:gd name="connsiteX6" fmla="*/ 261005 w 1916761"/>
              <a:gd name="connsiteY6" fmla="*/ 857384 h 1131314"/>
              <a:gd name="connsiteX7" fmla="*/ 0 w 1916761"/>
              <a:gd name="connsiteY7" fmla="*/ 356978 h 1131314"/>
              <a:gd name="connsiteX0" fmla="*/ 0 w 1916761"/>
              <a:gd name="connsiteY0" fmla="*/ 356978 h 1131314"/>
              <a:gd name="connsiteX1" fmla="*/ 1285853 w 1916761"/>
              <a:gd name="connsiteY1" fmla="*/ 356978 h 1131314"/>
              <a:gd name="connsiteX2" fmla="*/ 1185011 w 1916761"/>
              <a:gd name="connsiteY2" fmla="*/ 0 h 1131314"/>
              <a:gd name="connsiteX3" fmla="*/ 1916761 w 1916761"/>
              <a:gd name="connsiteY3" fmla="*/ 636840 h 1131314"/>
              <a:gd name="connsiteX4" fmla="*/ 1469743 w 1916761"/>
              <a:gd name="connsiteY4" fmla="*/ 1131314 h 1131314"/>
              <a:gd name="connsiteX5" fmla="*/ 1404492 w 1916761"/>
              <a:gd name="connsiteY5" fmla="*/ 869247 h 1131314"/>
              <a:gd name="connsiteX6" fmla="*/ 261005 w 1916761"/>
              <a:gd name="connsiteY6" fmla="*/ 857384 h 1131314"/>
              <a:gd name="connsiteX7" fmla="*/ 0 w 1916761"/>
              <a:gd name="connsiteY7" fmla="*/ 356978 h 113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16761" h="1131314">
                <a:moveTo>
                  <a:pt x="0" y="356978"/>
                </a:moveTo>
                <a:lnTo>
                  <a:pt x="1285853" y="356978"/>
                </a:lnTo>
                <a:lnTo>
                  <a:pt x="1185011" y="0"/>
                </a:lnTo>
                <a:lnTo>
                  <a:pt x="1916761" y="636840"/>
                </a:lnTo>
                <a:lnTo>
                  <a:pt x="1469743" y="1131314"/>
                </a:lnTo>
                <a:lnTo>
                  <a:pt x="1404492" y="869247"/>
                </a:lnTo>
                <a:lnTo>
                  <a:pt x="261005" y="857384"/>
                </a:lnTo>
                <a:lnTo>
                  <a:pt x="0" y="35697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F52AAE0F-A4DA-49B5-AEE3-55FB6B840BDD}"/>
              </a:ext>
            </a:extLst>
          </p:cNvPr>
          <p:cNvSpPr/>
          <p:nvPr/>
        </p:nvSpPr>
        <p:spPr>
          <a:xfrm>
            <a:off x="1518321" y="3537652"/>
            <a:ext cx="411061" cy="411061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8E2BFD6-0757-4587-8DA2-414E80E1EDD9}"/>
              </a:ext>
            </a:extLst>
          </p:cNvPr>
          <p:cNvSpPr txBox="1"/>
          <p:nvPr/>
        </p:nvSpPr>
        <p:spPr>
          <a:xfrm>
            <a:off x="2743129" y="3100680"/>
            <a:ext cx="1886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↑ボタンを押したよ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2E109D1-FB66-4FF0-B018-6FA4E3152594}"/>
              </a:ext>
            </a:extLst>
          </p:cNvPr>
          <p:cNvSpPr txBox="1"/>
          <p:nvPr/>
        </p:nvSpPr>
        <p:spPr>
          <a:xfrm>
            <a:off x="6282091" y="3735661"/>
            <a:ext cx="2267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↑ボタンの</a:t>
            </a:r>
            <a:r>
              <a:rPr kumimoji="1" lang="ja-JP" altLang="en-US" sz="1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</a:t>
            </a:r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を実行するよ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27BB564-023A-4D93-A201-012404D81590}"/>
              </a:ext>
            </a:extLst>
          </p:cNvPr>
          <p:cNvSpPr txBox="1"/>
          <p:nvPr/>
        </p:nvSpPr>
        <p:spPr>
          <a:xfrm>
            <a:off x="4193815" y="5244148"/>
            <a:ext cx="44720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リモートコントロールの仕組み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︓ </a:t>
            </a:r>
          </a:p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リモコンから飛ばされた赤外線送信機のメッセージを、</a:t>
            </a:r>
            <a:r>
              <a:rPr kumimoji="1" lang="en-US" altLang="ja-JP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本体の赤外線受信機で受け取り、</a:t>
            </a:r>
            <a:r>
              <a:rPr kumimoji="1" lang="ja-JP" altLang="en-US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決められたプログラム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を実行します。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078" name="Picture 6" descr="「赤外線 送信機」の画像検索結果">
            <a:extLst>
              <a:ext uri="{FF2B5EF4-FFF2-40B4-BE49-F238E27FC236}">
                <a16:creationId xmlns:a16="http://schemas.microsoft.com/office/drawing/2014/main" id="{2127167B-F9D2-4303-92E5-BD01DEF269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62" b="20841"/>
          <a:stretch/>
        </p:blipFill>
        <p:spPr bwMode="auto">
          <a:xfrm flipH="1">
            <a:off x="4935673" y="1766249"/>
            <a:ext cx="493853" cy="56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「赤外線 モジュール　送信」の画像検索結果">
            <a:extLst>
              <a:ext uri="{FF2B5EF4-FFF2-40B4-BE49-F238E27FC236}">
                <a16:creationId xmlns:a16="http://schemas.microsoft.com/office/drawing/2014/main" id="{9286B3EE-D6C0-4278-B248-F44E54B2BD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133" y="2268556"/>
            <a:ext cx="727745" cy="72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325DE5F-4F1D-41E0-80B6-F58D56EA946B}"/>
              </a:ext>
            </a:extLst>
          </p:cNvPr>
          <p:cNvSpPr txBox="1"/>
          <p:nvPr/>
        </p:nvSpPr>
        <p:spPr>
          <a:xfrm>
            <a:off x="535750" y="2862502"/>
            <a:ext cx="11588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赤外線送信機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02FFB72C-58D5-487C-BDB9-C66FD8678D5D}"/>
              </a:ext>
            </a:extLst>
          </p:cNvPr>
          <p:cNvSpPr txBox="1"/>
          <p:nvPr/>
        </p:nvSpPr>
        <p:spPr>
          <a:xfrm>
            <a:off x="4920991" y="1474183"/>
            <a:ext cx="11588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赤外線受信機</a:t>
            </a:r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DE319BEF-30A2-4F8F-B1FB-74A9500EF0AB}"/>
              </a:ext>
            </a:extLst>
          </p:cNvPr>
          <p:cNvSpPr/>
          <p:nvPr/>
        </p:nvSpPr>
        <p:spPr>
          <a:xfrm>
            <a:off x="1622762" y="2357735"/>
            <a:ext cx="727744" cy="6813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楕円 19">
            <a:extLst>
              <a:ext uri="{FF2B5EF4-FFF2-40B4-BE49-F238E27FC236}">
                <a16:creationId xmlns:a16="http://schemas.microsoft.com/office/drawing/2014/main" id="{A0C32F47-CD1E-4430-B1F3-83DE3F2623EE}"/>
              </a:ext>
            </a:extLst>
          </p:cNvPr>
          <p:cNvSpPr/>
          <p:nvPr/>
        </p:nvSpPr>
        <p:spPr>
          <a:xfrm>
            <a:off x="4811421" y="1745810"/>
            <a:ext cx="727744" cy="6813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AD9E292B-F7AD-4B1F-8171-62C964CF8A4A}"/>
              </a:ext>
            </a:extLst>
          </p:cNvPr>
          <p:cNvCxnSpPr>
            <a:stCxn id="9" idx="4"/>
            <a:endCxn id="3074" idx="0"/>
          </p:cNvCxnSpPr>
          <p:nvPr/>
        </p:nvCxnSpPr>
        <p:spPr>
          <a:xfrm flipH="1">
            <a:off x="1723853" y="3039114"/>
            <a:ext cx="262781" cy="8750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9B927D9D-A35C-41C9-B174-013CCB5D8D88}"/>
              </a:ext>
            </a:extLst>
          </p:cNvPr>
          <p:cNvCxnSpPr>
            <a:cxnSpLocks/>
          </p:cNvCxnSpPr>
          <p:nvPr/>
        </p:nvCxnSpPr>
        <p:spPr>
          <a:xfrm flipH="1" flipV="1">
            <a:off x="5500404" y="2243780"/>
            <a:ext cx="771383" cy="2477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8016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6E136A19-1CFD-4948-9801-01D0DFCD8675}"/>
              </a:ext>
            </a:extLst>
          </p:cNvPr>
          <p:cNvGrpSpPr/>
          <p:nvPr/>
        </p:nvGrpSpPr>
        <p:grpSpPr>
          <a:xfrm>
            <a:off x="3291003" y="3854278"/>
            <a:ext cx="2776175" cy="962014"/>
            <a:chOff x="3291003" y="3854278"/>
            <a:chExt cx="2776175" cy="962014"/>
          </a:xfrm>
        </p:grpSpPr>
        <p:sp>
          <p:nvSpPr>
            <p:cNvPr id="54" name="吹き出し: 角を丸めた四角形 53">
              <a:extLst>
                <a:ext uri="{FF2B5EF4-FFF2-40B4-BE49-F238E27FC236}">
                  <a16:creationId xmlns:a16="http://schemas.microsoft.com/office/drawing/2014/main" id="{F1641520-F9F3-4E66-8197-E1499CF513D3}"/>
                </a:ext>
              </a:extLst>
            </p:cNvPr>
            <p:cNvSpPr/>
            <p:nvPr/>
          </p:nvSpPr>
          <p:spPr>
            <a:xfrm>
              <a:off x="3291003" y="3854278"/>
              <a:ext cx="2776175" cy="962014"/>
            </a:xfrm>
            <a:prstGeom prst="wedgeRoundRectCallout">
              <a:avLst>
                <a:gd name="adj1" fmla="val -8"/>
                <a:gd name="adj2" fmla="val -101578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テキスト ボックス 59">
              <a:extLst>
                <a:ext uri="{FF2B5EF4-FFF2-40B4-BE49-F238E27FC236}">
                  <a16:creationId xmlns:a16="http://schemas.microsoft.com/office/drawing/2014/main" id="{86F8394C-CAC0-4B8A-B0B0-6FEADF8218B0}"/>
                </a:ext>
              </a:extLst>
            </p:cNvPr>
            <p:cNvSpPr txBox="1"/>
            <p:nvPr/>
          </p:nvSpPr>
          <p:spPr>
            <a:xfrm>
              <a:off x="3433507" y="3944852"/>
              <a:ext cx="18869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2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↑ボタンを押したよ。</a:t>
              </a:r>
              <a:endPara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リモートコントロール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800" dirty="0"/>
              <a:t>リモートコントロールのプログラミング？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912199" y="1451381"/>
            <a:ext cx="73196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では、リモコンのボタンを押したとき、</a:t>
            </a:r>
            <a:r>
              <a:rPr kumimoji="1" lang="ja-JP" altLang="en-US" sz="2000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ｍ</a:t>
            </a:r>
            <a:r>
              <a:rPr kumimoji="1" lang="en-US" altLang="ja-JP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Bot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を思い通りに動かすには、どのような</a:t>
            </a:r>
            <a:r>
              <a:rPr kumimoji="1" lang="ja-JP" altLang="en-US" sz="20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を作ればよいのでしょうか？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4AF3D132-0193-4E5D-B3CA-93DF05408D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52" t="41726" r="59792" b="40580"/>
          <a:stretch/>
        </p:blipFill>
        <p:spPr>
          <a:xfrm>
            <a:off x="274023" y="4037440"/>
            <a:ext cx="2299418" cy="633004"/>
          </a:xfrm>
          <a:prstGeom prst="rect">
            <a:avLst/>
          </a:prstGeom>
        </p:spPr>
      </p:pic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0BEE471C-DE4D-4880-B10D-F633AC4FE3F9}"/>
              </a:ext>
            </a:extLst>
          </p:cNvPr>
          <p:cNvSpPr/>
          <p:nvPr/>
        </p:nvSpPr>
        <p:spPr>
          <a:xfrm>
            <a:off x="1241571" y="4110606"/>
            <a:ext cx="1286300" cy="261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4" name="Picture 2" descr="知育ロボット「mBot」はリモコンでコントロールできる">
            <a:extLst>
              <a:ext uri="{FF2B5EF4-FFF2-40B4-BE49-F238E27FC236}">
                <a16:creationId xmlns:a16="http://schemas.microsoft.com/office/drawing/2014/main" id="{0C002277-EF2C-4415-80F4-0F9CB74670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8" t="3542" r="71145" b="51250"/>
          <a:stretch/>
        </p:blipFill>
        <p:spPr bwMode="auto">
          <a:xfrm rot="13500000">
            <a:off x="1856539" y="2335420"/>
            <a:ext cx="420772" cy="931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C6810CCC-87C7-44AE-969A-93BB5A4E603E}"/>
              </a:ext>
            </a:extLst>
          </p:cNvPr>
          <p:cNvCxnSpPr/>
          <p:nvPr/>
        </p:nvCxnSpPr>
        <p:spPr>
          <a:xfrm>
            <a:off x="1241571" y="4241108"/>
            <a:ext cx="1113009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8" name="稲妻 47">
            <a:extLst>
              <a:ext uri="{FF2B5EF4-FFF2-40B4-BE49-F238E27FC236}">
                <a16:creationId xmlns:a16="http://schemas.microsoft.com/office/drawing/2014/main" id="{CF4DC8E1-F761-4278-8CBF-A792DA14CA2A}"/>
              </a:ext>
            </a:extLst>
          </p:cNvPr>
          <p:cNvSpPr/>
          <p:nvPr/>
        </p:nvSpPr>
        <p:spPr>
          <a:xfrm rot="10800000" flipH="1">
            <a:off x="919808" y="3196764"/>
            <a:ext cx="793567" cy="523754"/>
          </a:xfrm>
          <a:prstGeom prst="lightningBolt">
            <a:avLst/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EB55208E-FBF8-4760-A2E1-68D1EC799F0A}"/>
              </a:ext>
            </a:extLst>
          </p:cNvPr>
          <p:cNvSpPr txBox="1"/>
          <p:nvPr/>
        </p:nvSpPr>
        <p:spPr>
          <a:xfrm>
            <a:off x="1408670" y="3898858"/>
            <a:ext cx="11228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前に進む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3" name="Picture 2" descr="知育ロボット「mBot」はリモコンでコントロールできる">
            <a:extLst>
              <a:ext uri="{FF2B5EF4-FFF2-40B4-BE49-F238E27FC236}">
                <a16:creationId xmlns:a16="http://schemas.microsoft.com/office/drawing/2014/main" id="{2EFE3EFA-FAFB-4694-BE58-7B60849B92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8" t="3542" r="71145" b="51250"/>
          <a:stretch/>
        </p:blipFill>
        <p:spPr bwMode="auto">
          <a:xfrm rot="8155067">
            <a:off x="5294022" y="2693366"/>
            <a:ext cx="420772" cy="931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稲妻 38">
            <a:extLst>
              <a:ext uri="{FF2B5EF4-FFF2-40B4-BE49-F238E27FC236}">
                <a16:creationId xmlns:a16="http://schemas.microsoft.com/office/drawing/2014/main" id="{1ABE0467-4153-48B8-A3E3-966625DE45C1}"/>
              </a:ext>
            </a:extLst>
          </p:cNvPr>
          <p:cNvSpPr/>
          <p:nvPr/>
        </p:nvSpPr>
        <p:spPr>
          <a:xfrm rot="10800000">
            <a:off x="5889255" y="3524426"/>
            <a:ext cx="793567" cy="523754"/>
          </a:xfrm>
          <a:prstGeom prst="lightningBolt">
            <a:avLst/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0D7BDE0A-A7CB-498A-924A-66E68EAB0007}"/>
              </a:ext>
            </a:extLst>
          </p:cNvPr>
          <p:cNvSpPr txBox="1"/>
          <p:nvPr/>
        </p:nvSpPr>
        <p:spPr>
          <a:xfrm>
            <a:off x="338883" y="2600218"/>
            <a:ext cx="18869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↑ボタンを押した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122" name="Picture 2" descr="「歩く子ども いらすとや」の画像検索結果">
            <a:extLst>
              <a:ext uri="{FF2B5EF4-FFF2-40B4-BE49-F238E27FC236}">
                <a16:creationId xmlns:a16="http://schemas.microsoft.com/office/drawing/2014/main" id="{B493C085-EA01-4673-AE5F-E2BC5672DC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26184" y="3892856"/>
            <a:ext cx="1961606" cy="2615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FBABC158-F8EA-4AED-8DBE-C7BE33F04A40}"/>
              </a:ext>
            </a:extLst>
          </p:cNvPr>
          <p:cNvGrpSpPr/>
          <p:nvPr/>
        </p:nvGrpSpPr>
        <p:grpSpPr>
          <a:xfrm>
            <a:off x="3408405" y="4129843"/>
            <a:ext cx="2679241" cy="523220"/>
            <a:chOff x="3408405" y="4129843"/>
            <a:chExt cx="2679241" cy="523220"/>
          </a:xfrm>
        </p:grpSpPr>
        <p:sp>
          <p:nvSpPr>
            <p:cNvPr id="49" name="テキスト ボックス 48">
              <a:extLst>
                <a:ext uri="{FF2B5EF4-FFF2-40B4-BE49-F238E27FC236}">
                  <a16:creationId xmlns:a16="http://schemas.microsoft.com/office/drawing/2014/main" id="{8296054D-477B-4D9B-827A-2DFA67FC7E77}"/>
                </a:ext>
              </a:extLst>
            </p:cNvPr>
            <p:cNvSpPr txBox="1"/>
            <p:nvPr/>
          </p:nvSpPr>
          <p:spPr>
            <a:xfrm>
              <a:off x="3408405" y="4129843"/>
              <a:ext cx="26792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kumimoji="1" lang="en-US" altLang="ja-JP" sz="1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　　　　　　（して）ね♪</a:t>
              </a:r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D70F49CB-35BA-4768-BA6D-2A22FA0C869B}"/>
                </a:ext>
              </a:extLst>
            </p:cNvPr>
            <p:cNvSpPr/>
            <p:nvPr/>
          </p:nvSpPr>
          <p:spPr>
            <a:xfrm>
              <a:off x="3540988" y="4307566"/>
              <a:ext cx="1922552" cy="30098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0DA054B3-EB69-44E0-AAE4-A93734C2EA38}"/>
              </a:ext>
            </a:extLst>
          </p:cNvPr>
          <p:cNvSpPr txBox="1"/>
          <p:nvPr/>
        </p:nvSpPr>
        <p:spPr>
          <a:xfrm>
            <a:off x="274023" y="3815123"/>
            <a:ext cx="11228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了解！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78A6BB53-F2FD-46FD-89EB-34D68887ADE9}"/>
              </a:ext>
            </a:extLst>
          </p:cNvPr>
          <p:cNvGrpSpPr/>
          <p:nvPr/>
        </p:nvGrpSpPr>
        <p:grpSpPr>
          <a:xfrm>
            <a:off x="7856220" y="3279450"/>
            <a:ext cx="894991" cy="459839"/>
            <a:chOff x="7856220" y="3279450"/>
            <a:chExt cx="894991" cy="459839"/>
          </a:xfrm>
        </p:grpSpPr>
        <p:sp>
          <p:nvSpPr>
            <p:cNvPr id="8" name="吹き出し: 角を丸めた四角形 7">
              <a:extLst>
                <a:ext uri="{FF2B5EF4-FFF2-40B4-BE49-F238E27FC236}">
                  <a16:creationId xmlns:a16="http://schemas.microsoft.com/office/drawing/2014/main" id="{473BB82C-90AB-41A0-A6FE-504FF978A08A}"/>
                </a:ext>
              </a:extLst>
            </p:cNvPr>
            <p:cNvSpPr/>
            <p:nvPr/>
          </p:nvSpPr>
          <p:spPr>
            <a:xfrm>
              <a:off x="7856220" y="3279450"/>
              <a:ext cx="874235" cy="459839"/>
            </a:xfrm>
            <a:prstGeom prst="wedgeRoundRectCallout">
              <a:avLst>
                <a:gd name="adj1" fmla="val -48865"/>
                <a:gd name="adj2" fmla="val 77912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92471810-B942-499E-A9A2-C0521AA1A0B3}"/>
                </a:ext>
              </a:extLst>
            </p:cNvPr>
            <p:cNvSpPr txBox="1"/>
            <p:nvPr/>
          </p:nvSpPr>
          <p:spPr>
            <a:xfrm>
              <a:off x="7957643" y="3370537"/>
              <a:ext cx="7935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了解！</a:t>
              </a:r>
              <a:endPara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5124" name="Picture 4" descr="立っている女の子のイラスト（ポーズ）">
            <a:extLst>
              <a:ext uri="{FF2B5EF4-FFF2-40B4-BE49-F238E27FC236}">
                <a16:creationId xmlns:a16="http://schemas.microsoft.com/office/drawing/2014/main" id="{62A8105C-A46F-4990-92AE-C4A2A09E8B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73" b="47496"/>
          <a:stretch/>
        </p:blipFill>
        <p:spPr bwMode="auto">
          <a:xfrm>
            <a:off x="3903051" y="2315119"/>
            <a:ext cx="1198426" cy="101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9B0DEB7C-132C-4291-AD72-ED11966F51FB}"/>
              </a:ext>
            </a:extLst>
          </p:cNvPr>
          <p:cNvGrpSpPr/>
          <p:nvPr/>
        </p:nvGrpSpPr>
        <p:grpSpPr>
          <a:xfrm>
            <a:off x="3310878" y="5101822"/>
            <a:ext cx="3436620" cy="1428763"/>
            <a:chOff x="2697480" y="5082540"/>
            <a:chExt cx="3436620" cy="1428763"/>
          </a:xfrm>
        </p:grpSpPr>
        <p:sp>
          <p:nvSpPr>
            <p:cNvPr id="11" name="思考の吹き出し: 雲形 10">
              <a:extLst>
                <a:ext uri="{FF2B5EF4-FFF2-40B4-BE49-F238E27FC236}">
                  <a16:creationId xmlns:a16="http://schemas.microsoft.com/office/drawing/2014/main" id="{8D352BAC-AB7A-43E7-B522-ABA429E8820F}"/>
                </a:ext>
              </a:extLst>
            </p:cNvPr>
            <p:cNvSpPr/>
            <p:nvPr/>
          </p:nvSpPr>
          <p:spPr>
            <a:xfrm>
              <a:off x="2697480" y="5082540"/>
              <a:ext cx="3436620" cy="1428763"/>
            </a:xfrm>
            <a:prstGeom prst="cloudCallout">
              <a:avLst>
                <a:gd name="adj1" fmla="val 63424"/>
                <a:gd name="adj2" fmla="val -62299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テキスト ボックス 56">
              <a:extLst>
                <a:ext uri="{FF2B5EF4-FFF2-40B4-BE49-F238E27FC236}">
                  <a16:creationId xmlns:a16="http://schemas.microsoft.com/office/drawing/2014/main" id="{A349FFF6-DC53-4015-AC0C-E1D859BEDC2C}"/>
                </a:ext>
              </a:extLst>
            </p:cNvPr>
            <p:cNvSpPr txBox="1"/>
            <p:nvPr/>
          </p:nvSpPr>
          <p:spPr>
            <a:xfrm>
              <a:off x="3122572" y="5237323"/>
              <a:ext cx="258643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ん？</a:t>
              </a:r>
              <a:endPara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どっちに？</a:t>
              </a:r>
              <a:endPara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　どのぐらいの速さで？</a:t>
              </a:r>
              <a:endPara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　　どれぐらい？</a:t>
              </a:r>
              <a:endPara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C200599A-D863-4CBE-91BC-F3D947BCF481}"/>
              </a:ext>
            </a:extLst>
          </p:cNvPr>
          <p:cNvGrpSpPr/>
          <p:nvPr/>
        </p:nvGrpSpPr>
        <p:grpSpPr>
          <a:xfrm>
            <a:off x="5889254" y="2300702"/>
            <a:ext cx="2279386" cy="1078626"/>
            <a:chOff x="5889254" y="2300702"/>
            <a:chExt cx="2279386" cy="1078626"/>
          </a:xfrm>
        </p:grpSpPr>
        <p:sp>
          <p:nvSpPr>
            <p:cNvPr id="58" name="思考の吹き出し: 雲形 57">
              <a:extLst>
                <a:ext uri="{FF2B5EF4-FFF2-40B4-BE49-F238E27FC236}">
                  <a16:creationId xmlns:a16="http://schemas.microsoft.com/office/drawing/2014/main" id="{75EB31A6-157F-4FA5-AAD1-984BEA0B1D9F}"/>
                </a:ext>
              </a:extLst>
            </p:cNvPr>
            <p:cNvSpPr/>
            <p:nvPr/>
          </p:nvSpPr>
          <p:spPr>
            <a:xfrm>
              <a:off x="5889254" y="2300702"/>
              <a:ext cx="2279386" cy="1078626"/>
            </a:xfrm>
            <a:prstGeom prst="cloudCallout">
              <a:avLst>
                <a:gd name="adj1" fmla="val 18138"/>
                <a:gd name="adj2" fmla="val 845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テキスト ボックス 58">
              <a:extLst>
                <a:ext uri="{FF2B5EF4-FFF2-40B4-BE49-F238E27FC236}">
                  <a16:creationId xmlns:a16="http://schemas.microsoft.com/office/drawing/2014/main" id="{E9E34E6F-350D-47B4-9540-D8D959785AA7}"/>
                </a:ext>
              </a:extLst>
            </p:cNvPr>
            <p:cNvSpPr txBox="1"/>
            <p:nvPr/>
          </p:nvSpPr>
          <p:spPr>
            <a:xfrm>
              <a:off x="6262032" y="2563010"/>
              <a:ext cx="16956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何すればいいん</a:t>
              </a:r>
              <a:endPara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だっけ？</a:t>
              </a:r>
              <a:endPara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8747A35B-F4EC-438A-941D-3B1FC0B365B8}"/>
              </a:ext>
            </a:extLst>
          </p:cNvPr>
          <p:cNvSpPr txBox="1"/>
          <p:nvPr/>
        </p:nvSpPr>
        <p:spPr>
          <a:xfrm>
            <a:off x="265996" y="5010384"/>
            <a:ext cx="2832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mBot</a:t>
            </a:r>
            <a:r>
              <a: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にも、↑ボタンが押されたときに、何をどのようにすればよいのか、</a:t>
            </a:r>
            <a:r>
              <a:rPr kumimoji="1" lang="ja-JP" altLang="en-US" sz="16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１つずつ細かく約束ごと（命令）を決めておくこと</a:t>
            </a:r>
            <a:r>
              <a: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が必要です。</a:t>
            </a:r>
          </a:p>
        </p:txBody>
      </p:sp>
    </p:spTree>
    <p:extLst>
      <p:ext uri="{BB962C8B-B14F-4D97-AF65-F5344CB8AC3E}">
        <p14:creationId xmlns:p14="http://schemas.microsoft.com/office/powerpoint/2010/main" val="132080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プログラミングって？</a:t>
            </a:r>
          </a:p>
        </p:txBody>
      </p:sp>
      <p:sp>
        <p:nvSpPr>
          <p:cNvPr id="14" name="字幕 13">
            <a:extLst>
              <a:ext uri="{FF2B5EF4-FFF2-40B4-BE49-F238E27FC236}">
                <a16:creationId xmlns:a16="http://schemas.microsoft.com/office/drawing/2014/main" id="{D6FE3AFB-1ABF-4A0A-A4EF-BCBD96C0E3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46747" y="894513"/>
            <a:ext cx="7050506" cy="1160790"/>
          </a:xfrm>
        </p:spPr>
        <p:txBody>
          <a:bodyPr/>
          <a:lstStyle/>
          <a:p>
            <a:pPr algn="l"/>
            <a:r>
              <a:rPr lang="ja-JP" altLang="en-US" dirty="0"/>
              <a:t>目的を達成するために一つ一つの動作を</a:t>
            </a:r>
            <a:endParaRPr lang="en-US" altLang="ja-JP" dirty="0"/>
          </a:p>
          <a:p>
            <a:pPr algn="l"/>
            <a:r>
              <a:rPr lang="ja-JP" altLang="en-US" dirty="0"/>
              <a:t>順番に説明（命令）すること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9F9DB98B-58E0-4555-B96A-0D834133BBC4}"/>
              </a:ext>
            </a:extLst>
          </p:cNvPr>
          <p:cNvSpPr txBox="1"/>
          <p:nvPr/>
        </p:nvSpPr>
        <p:spPr>
          <a:xfrm>
            <a:off x="450804" y="2137937"/>
            <a:ext cx="35759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u="sng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プログラム開発の主な流れ</a:t>
            </a:r>
            <a:endParaRPr kumimoji="1" lang="en-US" altLang="ja-JP" sz="2000" b="1" u="sng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4DCE6F90-C701-41D5-A9AC-7CE59851D15A}"/>
              </a:ext>
            </a:extLst>
          </p:cNvPr>
          <p:cNvGrpSpPr/>
          <p:nvPr/>
        </p:nvGrpSpPr>
        <p:grpSpPr>
          <a:xfrm>
            <a:off x="553972" y="2621832"/>
            <a:ext cx="1931345" cy="763875"/>
            <a:chOff x="1046747" y="2793534"/>
            <a:chExt cx="1931345" cy="763875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788FF2A8-D49E-4DE7-B377-4D8CAD349502}"/>
                </a:ext>
              </a:extLst>
            </p:cNvPr>
            <p:cNvSpPr/>
            <p:nvPr/>
          </p:nvSpPr>
          <p:spPr>
            <a:xfrm>
              <a:off x="1046747" y="2793534"/>
              <a:ext cx="1931345" cy="74662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テキスト ボックス 36">
              <a:extLst>
                <a:ext uri="{FF2B5EF4-FFF2-40B4-BE49-F238E27FC236}">
                  <a16:creationId xmlns:a16="http://schemas.microsoft.com/office/drawing/2014/main" id="{3BA7BDC2-4F88-405C-BD70-7860BCF2AAE2}"/>
                </a:ext>
              </a:extLst>
            </p:cNvPr>
            <p:cNvSpPr txBox="1"/>
            <p:nvPr/>
          </p:nvSpPr>
          <p:spPr>
            <a:xfrm>
              <a:off x="1438850" y="2911078"/>
              <a:ext cx="11471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 b="1" dirty="0">
                  <a:ln>
                    <a:solidFill>
                      <a:schemeClr val="accent5">
                        <a:lumMod val="50000"/>
                      </a:schemeClr>
                    </a:solidFill>
                  </a:ln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企画</a:t>
              </a:r>
              <a:endParaRPr kumimoji="1" lang="en-US" altLang="ja-JP" sz="3600" b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F2FDBA2F-AD1E-4C2D-AFAC-CC2D979A9235}"/>
              </a:ext>
            </a:extLst>
          </p:cNvPr>
          <p:cNvGrpSpPr/>
          <p:nvPr/>
        </p:nvGrpSpPr>
        <p:grpSpPr>
          <a:xfrm>
            <a:off x="568574" y="3645705"/>
            <a:ext cx="1931345" cy="763875"/>
            <a:chOff x="1046747" y="2793534"/>
            <a:chExt cx="1931345" cy="763875"/>
          </a:xfrm>
        </p:grpSpPr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F4B58693-BAE0-4D4C-BD32-FAB6EE3B5831}"/>
                </a:ext>
              </a:extLst>
            </p:cNvPr>
            <p:cNvSpPr/>
            <p:nvPr/>
          </p:nvSpPr>
          <p:spPr>
            <a:xfrm>
              <a:off x="1046747" y="2793534"/>
              <a:ext cx="1931345" cy="74662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テキスト ボックス 52">
              <a:extLst>
                <a:ext uri="{FF2B5EF4-FFF2-40B4-BE49-F238E27FC236}">
                  <a16:creationId xmlns:a16="http://schemas.microsoft.com/office/drawing/2014/main" id="{5650EF16-F2F9-489E-BDCB-52ED01F2560D}"/>
                </a:ext>
              </a:extLst>
            </p:cNvPr>
            <p:cNvSpPr txBox="1"/>
            <p:nvPr/>
          </p:nvSpPr>
          <p:spPr>
            <a:xfrm>
              <a:off x="1438850" y="2911078"/>
              <a:ext cx="11471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 b="1" dirty="0">
                  <a:ln>
                    <a:solidFill>
                      <a:schemeClr val="accent5">
                        <a:lumMod val="50000"/>
                      </a:schemeClr>
                    </a:solidFill>
                  </a:ln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設計</a:t>
              </a:r>
              <a:endParaRPr kumimoji="1" lang="en-US" altLang="ja-JP" sz="3600" b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55" name="グループ化 54">
            <a:extLst>
              <a:ext uri="{FF2B5EF4-FFF2-40B4-BE49-F238E27FC236}">
                <a16:creationId xmlns:a16="http://schemas.microsoft.com/office/drawing/2014/main" id="{CF5BBA8B-4ED0-4D07-AA0F-AFDD13D821FA}"/>
              </a:ext>
            </a:extLst>
          </p:cNvPr>
          <p:cNvGrpSpPr/>
          <p:nvPr/>
        </p:nvGrpSpPr>
        <p:grpSpPr>
          <a:xfrm>
            <a:off x="568574" y="4669578"/>
            <a:ext cx="1931345" cy="763875"/>
            <a:chOff x="1046747" y="2793534"/>
            <a:chExt cx="1931345" cy="763875"/>
          </a:xfrm>
        </p:grpSpPr>
        <p:sp>
          <p:nvSpPr>
            <p:cNvPr id="56" name="正方形/長方形 55">
              <a:extLst>
                <a:ext uri="{FF2B5EF4-FFF2-40B4-BE49-F238E27FC236}">
                  <a16:creationId xmlns:a16="http://schemas.microsoft.com/office/drawing/2014/main" id="{687307F3-7C49-41D1-B90E-821CA307F339}"/>
                </a:ext>
              </a:extLst>
            </p:cNvPr>
            <p:cNvSpPr/>
            <p:nvPr/>
          </p:nvSpPr>
          <p:spPr>
            <a:xfrm>
              <a:off x="1046747" y="2793534"/>
              <a:ext cx="1931345" cy="74662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テキスト ボックス 60">
              <a:extLst>
                <a:ext uri="{FF2B5EF4-FFF2-40B4-BE49-F238E27FC236}">
                  <a16:creationId xmlns:a16="http://schemas.microsoft.com/office/drawing/2014/main" id="{1C2F18C0-1277-43CF-913E-E129D2579531}"/>
                </a:ext>
              </a:extLst>
            </p:cNvPr>
            <p:cNvSpPr txBox="1"/>
            <p:nvPr/>
          </p:nvSpPr>
          <p:spPr>
            <a:xfrm>
              <a:off x="1438850" y="2911078"/>
              <a:ext cx="11471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 b="1" dirty="0">
                  <a:ln>
                    <a:solidFill>
                      <a:schemeClr val="accent5">
                        <a:lumMod val="50000"/>
                      </a:schemeClr>
                    </a:solidFill>
                  </a:ln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開発</a:t>
              </a:r>
              <a:endParaRPr kumimoji="1" lang="en-US" altLang="ja-JP" sz="3600" b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63" name="グループ化 62">
            <a:extLst>
              <a:ext uri="{FF2B5EF4-FFF2-40B4-BE49-F238E27FC236}">
                <a16:creationId xmlns:a16="http://schemas.microsoft.com/office/drawing/2014/main" id="{9277DDF2-FD09-4308-B411-EC991BCEAB50}"/>
              </a:ext>
            </a:extLst>
          </p:cNvPr>
          <p:cNvGrpSpPr/>
          <p:nvPr/>
        </p:nvGrpSpPr>
        <p:grpSpPr>
          <a:xfrm>
            <a:off x="568574" y="5693451"/>
            <a:ext cx="1931345" cy="763875"/>
            <a:chOff x="1046747" y="2793534"/>
            <a:chExt cx="1931345" cy="763875"/>
          </a:xfrm>
        </p:grpSpPr>
        <p:sp>
          <p:nvSpPr>
            <p:cNvPr id="64" name="正方形/長方形 63">
              <a:extLst>
                <a:ext uri="{FF2B5EF4-FFF2-40B4-BE49-F238E27FC236}">
                  <a16:creationId xmlns:a16="http://schemas.microsoft.com/office/drawing/2014/main" id="{DA4CB43D-23B1-4040-B18E-9124C99AEB16}"/>
                </a:ext>
              </a:extLst>
            </p:cNvPr>
            <p:cNvSpPr/>
            <p:nvPr/>
          </p:nvSpPr>
          <p:spPr>
            <a:xfrm>
              <a:off x="1046747" y="2793534"/>
              <a:ext cx="1931345" cy="74662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5" name="テキスト ボックス 64">
              <a:extLst>
                <a:ext uri="{FF2B5EF4-FFF2-40B4-BE49-F238E27FC236}">
                  <a16:creationId xmlns:a16="http://schemas.microsoft.com/office/drawing/2014/main" id="{E6812BEF-59F1-4077-962A-DE0520DCD9DA}"/>
                </a:ext>
              </a:extLst>
            </p:cNvPr>
            <p:cNvSpPr txBox="1"/>
            <p:nvPr/>
          </p:nvSpPr>
          <p:spPr>
            <a:xfrm>
              <a:off x="1046748" y="2911078"/>
              <a:ext cx="19313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 b="1" dirty="0">
                  <a:ln>
                    <a:solidFill>
                      <a:schemeClr val="accent5">
                        <a:lumMod val="50000"/>
                      </a:schemeClr>
                    </a:solidFill>
                  </a:ln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テスト</a:t>
              </a:r>
              <a:endParaRPr kumimoji="1" lang="en-US" altLang="ja-JP" sz="3600" b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F49AC577-97BA-4000-8110-FC2A0FFE34B8}"/>
              </a:ext>
            </a:extLst>
          </p:cNvPr>
          <p:cNvSpPr txBox="1"/>
          <p:nvPr/>
        </p:nvSpPr>
        <p:spPr>
          <a:xfrm>
            <a:off x="2606774" y="2795087"/>
            <a:ext cx="60590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プログラムの目的、どんな役割を果たすのか考える。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AB748CB1-D1AF-4ABA-B784-3976E7BC1879}"/>
              </a:ext>
            </a:extLst>
          </p:cNvPr>
          <p:cNvSpPr txBox="1"/>
          <p:nvPr/>
        </p:nvSpPr>
        <p:spPr>
          <a:xfrm>
            <a:off x="2606773" y="3841426"/>
            <a:ext cx="60590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プログラムの働きや操作方法などを考える。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8C766150-9C4B-4993-9134-85B6AB51A4B4}"/>
              </a:ext>
            </a:extLst>
          </p:cNvPr>
          <p:cNvSpPr txBox="1"/>
          <p:nvPr/>
        </p:nvSpPr>
        <p:spPr>
          <a:xfrm>
            <a:off x="2606772" y="4887765"/>
            <a:ext cx="60590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設計にもとづいてプログラミングする。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B3149AF1-8E5A-4324-A19A-9937A82E21BF}"/>
              </a:ext>
            </a:extLst>
          </p:cNvPr>
          <p:cNvSpPr txBox="1"/>
          <p:nvPr/>
        </p:nvSpPr>
        <p:spPr>
          <a:xfrm>
            <a:off x="2606772" y="5934105"/>
            <a:ext cx="60590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プログラムが正しく動くかテスト・デバッグする。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7" name="矢印: 下 16">
            <a:extLst>
              <a:ext uri="{FF2B5EF4-FFF2-40B4-BE49-F238E27FC236}">
                <a16:creationId xmlns:a16="http://schemas.microsoft.com/office/drawing/2014/main" id="{6735353B-78AD-484A-8871-B7D032D82DF2}"/>
              </a:ext>
            </a:extLst>
          </p:cNvPr>
          <p:cNvSpPr/>
          <p:nvPr/>
        </p:nvSpPr>
        <p:spPr>
          <a:xfrm>
            <a:off x="1288945" y="3368929"/>
            <a:ext cx="461395" cy="242743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0" name="矢印: 下 69">
            <a:extLst>
              <a:ext uri="{FF2B5EF4-FFF2-40B4-BE49-F238E27FC236}">
                <a16:creationId xmlns:a16="http://schemas.microsoft.com/office/drawing/2014/main" id="{0E501FBB-492A-47E1-9F3F-470141D6CDD7}"/>
              </a:ext>
            </a:extLst>
          </p:cNvPr>
          <p:cNvSpPr/>
          <p:nvPr/>
        </p:nvSpPr>
        <p:spPr>
          <a:xfrm>
            <a:off x="1279616" y="4381494"/>
            <a:ext cx="461395" cy="242743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矢印: 下 70">
            <a:extLst>
              <a:ext uri="{FF2B5EF4-FFF2-40B4-BE49-F238E27FC236}">
                <a16:creationId xmlns:a16="http://schemas.microsoft.com/office/drawing/2014/main" id="{65C54301-019D-452D-BC75-DE129B0EE0DF}"/>
              </a:ext>
            </a:extLst>
          </p:cNvPr>
          <p:cNvSpPr/>
          <p:nvPr/>
        </p:nvSpPr>
        <p:spPr>
          <a:xfrm>
            <a:off x="1278676" y="5412370"/>
            <a:ext cx="461395" cy="242743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0339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22">
            <a:extLst>
              <a:ext uri="{FF2B5EF4-FFF2-40B4-BE49-F238E27FC236}">
                <a16:creationId xmlns:a16="http://schemas.microsoft.com/office/drawing/2014/main" id="{5B941CF9-5F61-49DA-AD3E-C1A820AB80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3" t="53387" r="28438" b="30242"/>
          <a:stretch/>
        </p:blipFill>
        <p:spPr>
          <a:xfrm>
            <a:off x="4476419" y="5436633"/>
            <a:ext cx="4155853" cy="918864"/>
          </a:xfrm>
          <a:prstGeom prst="rect">
            <a:avLst/>
          </a:prstGeom>
          <a:ln>
            <a:noFill/>
          </a:ln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93FEA986-0C1A-40B1-B8B4-D06EC2112F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3" t="16759" r="34967" b="49113"/>
          <a:stretch/>
        </p:blipFill>
        <p:spPr>
          <a:xfrm>
            <a:off x="3856385" y="2163413"/>
            <a:ext cx="5075339" cy="2650971"/>
          </a:xfrm>
          <a:prstGeom prst="rect">
            <a:avLst/>
          </a:prstGeom>
          <a:ln>
            <a:noFill/>
          </a:ln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リモートコントロール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800" dirty="0"/>
              <a:t>リモートコントロールのプログラミング例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1115737" y="1451381"/>
            <a:ext cx="7164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この例では、赤外線リモコンの↑ボタンが押されたときに、</a:t>
            </a:r>
            <a:r>
              <a:rPr kumimoji="1" lang="en-US" altLang="ja-JP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50%</a:t>
            </a:r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の速さで１秒間前進するプログラムです。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円弧 26">
            <a:extLst>
              <a:ext uri="{FF2B5EF4-FFF2-40B4-BE49-F238E27FC236}">
                <a16:creationId xmlns:a16="http://schemas.microsoft.com/office/drawing/2014/main" id="{5DD7E955-DE34-4ABF-B60D-C6D3E0D14DC9}"/>
              </a:ext>
            </a:extLst>
          </p:cNvPr>
          <p:cNvSpPr/>
          <p:nvPr/>
        </p:nvSpPr>
        <p:spPr>
          <a:xfrm flipH="1">
            <a:off x="5151117" y="5375699"/>
            <a:ext cx="912373" cy="520366"/>
          </a:xfrm>
          <a:prstGeom prst="arc">
            <a:avLst>
              <a:gd name="adj1" fmla="val 10981627"/>
              <a:gd name="adj2" fmla="val 5"/>
            </a:avLst>
          </a:prstGeom>
          <a:ln w="222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吹き出し: 折線 28">
            <a:extLst>
              <a:ext uri="{FF2B5EF4-FFF2-40B4-BE49-F238E27FC236}">
                <a16:creationId xmlns:a16="http://schemas.microsoft.com/office/drawing/2014/main" id="{789E994F-79B4-4BBA-9F9A-18C7BEC09F4B}"/>
              </a:ext>
            </a:extLst>
          </p:cNvPr>
          <p:cNvSpPr/>
          <p:nvPr/>
        </p:nvSpPr>
        <p:spPr>
          <a:xfrm>
            <a:off x="4328719" y="5176550"/>
            <a:ext cx="4567782" cy="1325460"/>
          </a:xfrm>
          <a:prstGeom prst="borderCallout2">
            <a:avLst>
              <a:gd name="adj1" fmla="val 124"/>
              <a:gd name="adj2" fmla="val 85670"/>
              <a:gd name="adj3" fmla="val -95267"/>
              <a:gd name="adj4" fmla="val 85310"/>
              <a:gd name="adj5" fmla="val -121087"/>
              <a:gd name="adj6" fmla="val 85115"/>
            </a:avLst>
          </a:prstGeom>
          <a:noFill/>
          <a:ln>
            <a:solidFill>
              <a:srgbClr val="FF0000"/>
            </a:solidFill>
            <a:headEnd type="none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CCE760E2-0C35-4AF8-8106-FE77BA3F41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" t="16758" r="91630" b="28808"/>
          <a:stretch/>
        </p:blipFill>
        <p:spPr>
          <a:xfrm>
            <a:off x="2750917" y="2288066"/>
            <a:ext cx="851214" cy="4228284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C6E5070B-049C-44C4-85F2-A90269FC5B4C}"/>
              </a:ext>
            </a:extLst>
          </p:cNvPr>
          <p:cNvCxnSpPr/>
          <p:nvPr/>
        </p:nvCxnSpPr>
        <p:spPr>
          <a:xfrm flipV="1">
            <a:off x="3473042" y="2667699"/>
            <a:ext cx="511729" cy="11996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C3011599-1C5B-4B25-8B80-F10B613DCCE2}"/>
              </a:ext>
            </a:extLst>
          </p:cNvPr>
          <p:cNvCxnSpPr>
            <a:cxnSpLocks/>
          </p:cNvCxnSpPr>
          <p:nvPr/>
        </p:nvCxnSpPr>
        <p:spPr>
          <a:xfrm flipV="1">
            <a:off x="3295630" y="3267512"/>
            <a:ext cx="738167" cy="110409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矢印コネクタ 29">
            <a:extLst>
              <a:ext uri="{FF2B5EF4-FFF2-40B4-BE49-F238E27FC236}">
                <a16:creationId xmlns:a16="http://schemas.microsoft.com/office/drawing/2014/main" id="{58E171CF-399A-481D-B42F-6A4AA9C74A64}"/>
              </a:ext>
            </a:extLst>
          </p:cNvPr>
          <p:cNvCxnSpPr>
            <a:cxnSpLocks/>
          </p:cNvCxnSpPr>
          <p:nvPr/>
        </p:nvCxnSpPr>
        <p:spPr>
          <a:xfrm flipV="1">
            <a:off x="3295630" y="3567419"/>
            <a:ext cx="992421" cy="85195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>
            <a:extLst>
              <a:ext uri="{FF2B5EF4-FFF2-40B4-BE49-F238E27FC236}">
                <a16:creationId xmlns:a16="http://schemas.microsoft.com/office/drawing/2014/main" id="{9A9DCB0D-5A6A-43CC-8196-F0EEFF68661A}"/>
              </a:ext>
            </a:extLst>
          </p:cNvPr>
          <p:cNvCxnSpPr>
            <a:cxnSpLocks/>
          </p:cNvCxnSpPr>
          <p:nvPr/>
        </p:nvCxnSpPr>
        <p:spPr>
          <a:xfrm flipV="1">
            <a:off x="3485893" y="3377597"/>
            <a:ext cx="1086107" cy="26579"/>
          </a:xfrm>
          <a:prstGeom prst="straightConnector1">
            <a:avLst/>
          </a:prstGeom>
          <a:ln w="12700">
            <a:solidFill>
              <a:srgbClr val="3399FF"/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F63F949E-1325-4AB5-A8F3-1E5131473D88}"/>
              </a:ext>
            </a:extLst>
          </p:cNvPr>
          <p:cNvCxnSpPr>
            <a:cxnSpLocks/>
          </p:cNvCxnSpPr>
          <p:nvPr/>
        </p:nvCxnSpPr>
        <p:spPr>
          <a:xfrm>
            <a:off x="3295630" y="2905347"/>
            <a:ext cx="915643" cy="1003115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78D9A1FF-1CD6-4EE4-B01A-FAE8056ABDD8}"/>
              </a:ext>
            </a:extLst>
          </p:cNvPr>
          <p:cNvSpPr txBox="1"/>
          <p:nvPr/>
        </p:nvSpPr>
        <p:spPr>
          <a:xfrm>
            <a:off x="1160891" y="5176550"/>
            <a:ext cx="1693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各 </a:t>
            </a:r>
            <a:r>
              <a:rPr kumimoji="1"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命令ブロック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は、左側のメニューから取り出します。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いらなくなったら、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メニューにもどします（ごみ箱マーク）。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9496089C-830F-44CB-AA9A-7B007DF6FC6D}"/>
              </a:ext>
            </a:extLst>
          </p:cNvPr>
          <p:cNvSpPr txBox="1"/>
          <p:nvPr/>
        </p:nvSpPr>
        <p:spPr>
          <a:xfrm>
            <a:off x="5821961" y="5956999"/>
            <a:ext cx="2810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命令ブロックは、同じ形の空</a:t>
            </a:r>
            <a:r>
              <a:rPr kumimoji="1" lang="ja-JP" altLang="en-US" sz="1200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らんに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はめることができます。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3916E8AC-408F-4D4A-B0D9-BA121622901B}"/>
              </a:ext>
            </a:extLst>
          </p:cNvPr>
          <p:cNvSpPr txBox="1"/>
          <p:nvPr/>
        </p:nvSpPr>
        <p:spPr>
          <a:xfrm>
            <a:off x="5752756" y="2563836"/>
            <a:ext cx="2810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凸部分を凹部分に近づけると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命令ブロック同士がくっつきます。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7" name="楕円 36">
            <a:extLst>
              <a:ext uri="{FF2B5EF4-FFF2-40B4-BE49-F238E27FC236}">
                <a16:creationId xmlns:a16="http://schemas.microsoft.com/office/drawing/2014/main" id="{8FF62A78-5DC1-491A-9B61-22D81B9C580B}"/>
              </a:ext>
            </a:extLst>
          </p:cNvPr>
          <p:cNvSpPr/>
          <p:nvPr/>
        </p:nvSpPr>
        <p:spPr>
          <a:xfrm>
            <a:off x="5234731" y="3660903"/>
            <a:ext cx="587230" cy="5814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8" name="直線矢印コネクタ 37">
            <a:extLst>
              <a:ext uri="{FF2B5EF4-FFF2-40B4-BE49-F238E27FC236}">
                <a16:creationId xmlns:a16="http://schemas.microsoft.com/office/drawing/2014/main" id="{03222611-BF58-4FE1-A25B-B4E3202FACD1}"/>
              </a:ext>
            </a:extLst>
          </p:cNvPr>
          <p:cNvCxnSpPr>
            <a:cxnSpLocks/>
          </p:cNvCxnSpPr>
          <p:nvPr/>
        </p:nvCxnSpPr>
        <p:spPr>
          <a:xfrm flipV="1">
            <a:off x="5598914" y="4242387"/>
            <a:ext cx="0" cy="489004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CD15E122-FC34-43AC-8324-DA5302D6F870}"/>
              </a:ext>
            </a:extLst>
          </p:cNvPr>
          <p:cNvSpPr txBox="1"/>
          <p:nvPr/>
        </p:nvSpPr>
        <p:spPr>
          <a:xfrm>
            <a:off x="4800149" y="4792040"/>
            <a:ext cx="31878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○をおすと、数字をかえることができます。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4AF3D132-0193-4E5D-B3CA-93DF05408D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52" t="41726" r="59792" b="40580"/>
          <a:stretch/>
        </p:blipFill>
        <p:spPr>
          <a:xfrm>
            <a:off x="274023" y="4037440"/>
            <a:ext cx="2299418" cy="633004"/>
          </a:xfrm>
          <a:prstGeom prst="rect">
            <a:avLst/>
          </a:prstGeom>
        </p:spPr>
      </p:pic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0BEE471C-DE4D-4880-B10D-F633AC4FE3F9}"/>
              </a:ext>
            </a:extLst>
          </p:cNvPr>
          <p:cNvSpPr/>
          <p:nvPr/>
        </p:nvSpPr>
        <p:spPr>
          <a:xfrm>
            <a:off x="1241571" y="4110606"/>
            <a:ext cx="1286300" cy="261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4" name="Picture 2" descr="知育ロボット「mBot」はリモコンでコントロールできる">
            <a:extLst>
              <a:ext uri="{FF2B5EF4-FFF2-40B4-BE49-F238E27FC236}">
                <a16:creationId xmlns:a16="http://schemas.microsoft.com/office/drawing/2014/main" id="{0C002277-EF2C-4415-80F4-0F9CB74670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8" t="3542" r="71145" b="51250"/>
          <a:stretch/>
        </p:blipFill>
        <p:spPr bwMode="auto">
          <a:xfrm rot="13500000">
            <a:off x="1856539" y="2335420"/>
            <a:ext cx="420772" cy="931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C6810CCC-87C7-44AE-969A-93BB5A4E603E}"/>
              </a:ext>
            </a:extLst>
          </p:cNvPr>
          <p:cNvCxnSpPr/>
          <p:nvPr/>
        </p:nvCxnSpPr>
        <p:spPr>
          <a:xfrm>
            <a:off x="1241571" y="4241108"/>
            <a:ext cx="1113009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8" name="稲妻 47">
            <a:extLst>
              <a:ext uri="{FF2B5EF4-FFF2-40B4-BE49-F238E27FC236}">
                <a16:creationId xmlns:a16="http://schemas.microsoft.com/office/drawing/2014/main" id="{CF4DC8E1-F761-4278-8CBF-A792DA14CA2A}"/>
              </a:ext>
            </a:extLst>
          </p:cNvPr>
          <p:cNvSpPr/>
          <p:nvPr/>
        </p:nvSpPr>
        <p:spPr>
          <a:xfrm rot="10800000" flipH="1">
            <a:off x="919808" y="3196764"/>
            <a:ext cx="793567" cy="523754"/>
          </a:xfrm>
          <a:prstGeom prst="lightningBolt">
            <a:avLst/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8296054D-477B-4D9B-827A-2DFA67FC7E77}"/>
              </a:ext>
            </a:extLst>
          </p:cNvPr>
          <p:cNvSpPr txBox="1"/>
          <p:nvPr/>
        </p:nvSpPr>
        <p:spPr>
          <a:xfrm>
            <a:off x="218466" y="2505726"/>
            <a:ext cx="18869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↑ボタンを押したよ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EB55208E-FBF8-4760-A2E1-68D1EC799F0A}"/>
              </a:ext>
            </a:extLst>
          </p:cNvPr>
          <p:cNvSpPr txBox="1"/>
          <p:nvPr/>
        </p:nvSpPr>
        <p:spPr>
          <a:xfrm>
            <a:off x="552679" y="3867325"/>
            <a:ext cx="18869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50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％の速さで１秒前進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7" name="四角形: 角を丸くする 46">
            <a:extLst>
              <a:ext uri="{FF2B5EF4-FFF2-40B4-BE49-F238E27FC236}">
                <a16:creationId xmlns:a16="http://schemas.microsoft.com/office/drawing/2014/main" id="{7C5CCDCE-B626-4BDB-A1A6-D8F85C5F4841}"/>
              </a:ext>
            </a:extLst>
          </p:cNvPr>
          <p:cNvSpPr/>
          <p:nvPr/>
        </p:nvSpPr>
        <p:spPr>
          <a:xfrm>
            <a:off x="4028946" y="2801275"/>
            <a:ext cx="511729" cy="211582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F63FE3AA-0921-4769-B767-05D8A7756025}"/>
              </a:ext>
            </a:extLst>
          </p:cNvPr>
          <p:cNvCxnSpPr>
            <a:cxnSpLocks/>
            <a:stCxn id="36" idx="1"/>
          </p:cNvCxnSpPr>
          <p:nvPr/>
        </p:nvCxnSpPr>
        <p:spPr>
          <a:xfrm flipH="1">
            <a:off x="4572000" y="2794669"/>
            <a:ext cx="1180756" cy="110678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933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超音波センサー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 err="1"/>
              <a:t>mBot</a:t>
            </a:r>
            <a:r>
              <a:rPr lang="ja-JP" altLang="en-US" sz="2800" dirty="0"/>
              <a:t>の「⽬」で道確認</a:t>
            </a:r>
            <a:r>
              <a:rPr lang="en-US" altLang="ja-JP" sz="2800" dirty="0"/>
              <a:t>〜</a:t>
            </a:r>
            <a:r>
              <a:rPr lang="ja-JP" altLang="en-US" sz="2800" dirty="0"/>
              <a:t>障害物を検知する仕組み</a:t>
            </a:r>
            <a:r>
              <a:rPr lang="en-US" altLang="ja-JP" sz="2800" dirty="0"/>
              <a:t>〜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360726" y="1652503"/>
            <a:ext cx="40318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超⾳波センサーは超⾳波を使って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対象物との距離をはかるパーツ</a:t>
            </a:r>
          </a:p>
          <a:p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7AD8B24-A760-46FF-8FE6-441FD76ACC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72" t="34610" r="56147" b="15461"/>
          <a:stretch/>
        </p:blipFill>
        <p:spPr>
          <a:xfrm>
            <a:off x="536895" y="2637388"/>
            <a:ext cx="3473044" cy="2568109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F98D214A-6367-4ACD-A76C-1720367392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908" t="26997" r="9000" b="19997"/>
          <a:stretch/>
        </p:blipFill>
        <p:spPr>
          <a:xfrm>
            <a:off x="4505826" y="2357178"/>
            <a:ext cx="4031873" cy="2726421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DE8747E-1819-4089-A366-3498BCF167E3}"/>
              </a:ext>
            </a:extLst>
          </p:cNvPr>
          <p:cNvSpPr txBox="1"/>
          <p:nvPr/>
        </p:nvSpPr>
        <p:spPr>
          <a:xfrm>
            <a:off x="4193814" y="5244148"/>
            <a:ext cx="48539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超⾳波センサーの仕組み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︓ 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右⽬から超⾳波を⾶</a:t>
            </a:r>
            <a:r>
              <a:rPr kumimoji="1" lang="ja-JP" altLang="en-US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ば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し、前⽅の障害物にあたって跳ね返って くる⾳波を、左⽬で受信しています。送信してから受信するまでの時間を計る事で、距離を測定します。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389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超音波センサー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800" dirty="0"/>
              <a:t>超音波センサーを使ったプログラミング例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1115737" y="1451381"/>
            <a:ext cx="716419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この例では、対象物との距離が５ｃｍ以下になったときに、動きを止めます。</a:t>
            </a:r>
          </a:p>
          <a:p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71B9EE5D-5B1A-4D11-8BA9-EBC85D52D6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6" t="20795" r="27982" b="34585"/>
          <a:stretch/>
        </p:blipFill>
        <p:spPr>
          <a:xfrm>
            <a:off x="4194027" y="2252795"/>
            <a:ext cx="4851011" cy="2799827"/>
          </a:xfrm>
          <a:prstGeom prst="rect">
            <a:avLst/>
          </a:prstGeom>
        </p:spPr>
      </p:pic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5B6C25F5-12BF-49A2-9A6B-9EE0C51B43F9}"/>
              </a:ext>
            </a:extLst>
          </p:cNvPr>
          <p:cNvGrpSpPr/>
          <p:nvPr/>
        </p:nvGrpSpPr>
        <p:grpSpPr>
          <a:xfrm>
            <a:off x="132347" y="2420575"/>
            <a:ext cx="8730180" cy="3102025"/>
            <a:chOff x="132347" y="2761880"/>
            <a:chExt cx="8730180" cy="3102025"/>
          </a:xfrm>
        </p:grpSpPr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5E4814B7-C876-484F-A83D-EE0CE497F3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707" t="29161" r="52660" b="6412"/>
            <a:stretch/>
          </p:blipFill>
          <p:spPr>
            <a:xfrm>
              <a:off x="132347" y="2761880"/>
              <a:ext cx="3820425" cy="3102025"/>
            </a:xfrm>
            <a:prstGeom prst="rect">
              <a:avLst/>
            </a:prstGeom>
          </p:spPr>
        </p:pic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CA63E930-C5B0-442B-9415-8D2F321B34F1}"/>
                </a:ext>
              </a:extLst>
            </p:cNvPr>
            <p:cNvSpPr/>
            <p:nvPr/>
          </p:nvSpPr>
          <p:spPr>
            <a:xfrm>
              <a:off x="2885812" y="2915293"/>
              <a:ext cx="889233" cy="273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7B3B6D7E-95E2-4B23-97F1-C27A3BEBEAD3}"/>
                </a:ext>
              </a:extLst>
            </p:cNvPr>
            <p:cNvSpPr/>
            <p:nvPr/>
          </p:nvSpPr>
          <p:spPr>
            <a:xfrm>
              <a:off x="2961314" y="4504888"/>
              <a:ext cx="889233" cy="273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08F66958-A098-4DB0-8E4E-4985F62A68C3}"/>
                </a:ext>
              </a:extLst>
            </p:cNvPr>
            <p:cNvSpPr/>
            <p:nvPr/>
          </p:nvSpPr>
          <p:spPr>
            <a:xfrm>
              <a:off x="2769837" y="4576880"/>
              <a:ext cx="1311758" cy="2013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○</a:t>
              </a:r>
              <a:r>
                <a:rPr kumimoji="1" lang="en-US" altLang="ja-JP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cm</a:t>
              </a:r>
              <a:r>
                <a:rPr kumimoji="1" lang="ja-JP" altLang="en-US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未満</a:t>
              </a:r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19F8FC60-0BC3-4460-B41C-686863F1E151}"/>
                </a:ext>
              </a:extLst>
            </p:cNvPr>
            <p:cNvSpPr/>
            <p:nvPr/>
          </p:nvSpPr>
          <p:spPr>
            <a:xfrm>
              <a:off x="2720061" y="3029513"/>
              <a:ext cx="1311758" cy="2013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○</a:t>
              </a:r>
              <a:r>
                <a:rPr kumimoji="1" lang="en-US" altLang="ja-JP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cm</a:t>
              </a:r>
              <a:r>
                <a:rPr kumimoji="1" lang="ja-JP" altLang="en-US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以上</a:t>
              </a: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D64BEBAD-7735-411A-856D-0AB33111F2C4}"/>
                </a:ext>
              </a:extLst>
            </p:cNvPr>
            <p:cNvSpPr/>
            <p:nvPr/>
          </p:nvSpPr>
          <p:spPr>
            <a:xfrm>
              <a:off x="7550769" y="3233771"/>
              <a:ext cx="1311758" cy="2013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○</a:t>
              </a:r>
              <a:r>
                <a:rPr kumimoji="1" lang="en-US" altLang="ja-JP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cm</a:t>
              </a:r>
              <a:r>
                <a:rPr kumimoji="1" lang="ja-JP" altLang="en-US" sz="16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未満</a:t>
              </a:r>
            </a:p>
          </p:txBody>
        </p:sp>
      </p:grpSp>
      <p:sp>
        <p:nvSpPr>
          <p:cNvPr id="17" name="楕円 16">
            <a:extLst>
              <a:ext uri="{FF2B5EF4-FFF2-40B4-BE49-F238E27FC236}">
                <a16:creationId xmlns:a16="http://schemas.microsoft.com/office/drawing/2014/main" id="{FBFA62DB-6ADE-40CD-8A97-1A5C6B603B57}"/>
              </a:ext>
            </a:extLst>
          </p:cNvPr>
          <p:cNvSpPr/>
          <p:nvPr/>
        </p:nvSpPr>
        <p:spPr>
          <a:xfrm>
            <a:off x="7793372" y="3582099"/>
            <a:ext cx="587230" cy="5814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CD0CFB9D-B840-4876-86B4-A5E07E890D31}"/>
              </a:ext>
            </a:extLst>
          </p:cNvPr>
          <p:cNvCxnSpPr>
            <a:cxnSpLocks/>
          </p:cNvCxnSpPr>
          <p:nvPr/>
        </p:nvCxnSpPr>
        <p:spPr>
          <a:xfrm>
            <a:off x="8061820" y="3137483"/>
            <a:ext cx="0" cy="419449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図 23">
            <a:extLst>
              <a:ext uri="{FF2B5EF4-FFF2-40B4-BE49-F238E27FC236}">
                <a16:creationId xmlns:a16="http://schemas.microsoft.com/office/drawing/2014/main" id="{4FC81848-06A3-46CA-B037-85E5A18319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37" t="61078" r="12661" b="22652"/>
          <a:stretch/>
        </p:blipFill>
        <p:spPr>
          <a:xfrm>
            <a:off x="4395140" y="5572374"/>
            <a:ext cx="4501362" cy="772546"/>
          </a:xfrm>
          <a:prstGeom prst="rect">
            <a:avLst/>
          </a:prstGeom>
        </p:spPr>
      </p:pic>
      <p:sp>
        <p:nvSpPr>
          <p:cNvPr id="27" name="円弧 26">
            <a:extLst>
              <a:ext uri="{FF2B5EF4-FFF2-40B4-BE49-F238E27FC236}">
                <a16:creationId xmlns:a16="http://schemas.microsoft.com/office/drawing/2014/main" id="{5DD7E955-DE34-4ABF-B60D-C6D3E0D14DC9}"/>
              </a:ext>
            </a:extLst>
          </p:cNvPr>
          <p:cNvSpPr/>
          <p:nvPr/>
        </p:nvSpPr>
        <p:spPr>
          <a:xfrm flipH="1">
            <a:off x="4916226" y="5436633"/>
            <a:ext cx="912373" cy="520366"/>
          </a:xfrm>
          <a:prstGeom prst="arc">
            <a:avLst>
              <a:gd name="adj1" fmla="val 10981627"/>
              <a:gd name="adj2" fmla="val 5"/>
            </a:avLst>
          </a:prstGeom>
          <a:ln w="222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弧 27">
            <a:extLst>
              <a:ext uri="{FF2B5EF4-FFF2-40B4-BE49-F238E27FC236}">
                <a16:creationId xmlns:a16="http://schemas.microsoft.com/office/drawing/2014/main" id="{2C23977A-1DED-495E-A639-29DE0E4E21EC}"/>
              </a:ext>
            </a:extLst>
          </p:cNvPr>
          <p:cNvSpPr/>
          <p:nvPr/>
        </p:nvSpPr>
        <p:spPr>
          <a:xfrm flipH="1" flipV="1">
            <a:off x="5996231" y="5610406"/>
            <a:ext cx="912372" cy="520366"/>
          </a:xfrm>
          <a:prstGeom prst="arc">
            <a:avLst>
              <a:gd name="adj1" fmla="val 10917188"/>
              <a:gd name="adj2" fmla="val 0"/>
            </a:avLst>
          </a:prstGeom>
          <a:ln w="222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吹き出し: 折線 28">
            <a:extLst>
              <a:ext uri="{FF2B5EF4-FFF2-40B4-BE49-F238E27FC236}">
                <a16:creationId xmlns:a16="http://schemas.microsoft.com/office/drawing/2014/main" id="{789E994F-79B4-4BBA-9F9A-18C7BEC09F4B}"/>
              </a:ext>
            </a:extLst>
          </p:cNvPr>
          <p:cNvSpPr/>
          <p:nvPr/>
        </p:nvSpPr>
        <p:spPr>
          <a:xfrm>
            <a:off x="4328719" y="5176550"/>
            <a:ext cx="4567782" cy="1325460"/>
          </a:xfrm>
          <a:prstGeom prst="borderCallout2">
            <a:avLst>
              <a:gd name="adj1" fmla="val -509"/>
              <a:gd name="adj2" fmla="val 49857"/>
              <a:gd name="adj3" fmla="val -77546"/>
              <a:gd name="adj4" fmla="val 49864"/>
              <a:gd name="adj5" fmla="val -86910"/>
              <a:gd name="adj6" fmla="val 49853"/>
            </a:avLst>
          </a:prstGeom>
          <a:noFill/>
          <a:ln>
            <a:solidFill>
              <a:srgbClr val="FF0000"/>
            </a:solidFill>
            <a:headEnd type="none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68756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25D3EE-413F-49E4-9BCD-32D8E991F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7" y="136524"/>
            <a:ext cx="8746958" cy="633497"/>
          </a:xfrm>
        </p:spPr>
        <p:txBody>
          <a:bodyPr>
            <a:normAutofit/>
          </a:bodyPr>
          <a:lstStyle/>
          <a:p>
            <a:r>
              <a:rPr kumimoji="1" lang="ja-JP" altLang="en-US" b="1" dirty="0"/>
              <a:t>ライントレースセンサー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E41487-BA2A-4E9A-AED9-0C311C7E4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 err="1"/>
              <a:t>mBot</a:t>
            </a:r>
            <a:r>
              <a:rPr lang="ja-JP" altLang="en-US" sz="2800" dirty="0"/>
              <a:t>で道を確認</a:t>
            </a:r>
            <a:r>
              <a:rPr lang="en-US" altLang="ja-JP" sz="2800" dirty="0"/>
              <a:t>〜</a:t>
            </a:r>
            <a:r>
              <a:rPr lang="ja-JP" altLang="en-US" sz="2800" dirty="0"/>
              <a:t>ラインを検知する仕組み</a:t>
            </a:r>
            <a:r>
              <a:rPr lang="en-US" altLang="ja-JP" sz="2800" dirty="0"/>
              <a:t>〜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3CD1D90-57B2-4292-9620-0053697332B2}"/>
              </a:ext>
            </a:extLst>
          </p:cNvPr>
          <p:cNvSpPr txBox="1"/>
          <p:nvPr/>
        </p:nvSpPr>
        <p:spPr>
          <a:xfrm>
            <a:off x="360726" y="1652503"/>
            <a:ext cx="421127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ライントレースセンサーは、赤外線を使って対象物が白か黒か判定するパーツ</a:t>
            </a:r>
          </a:p>
          <a:p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DE8747E-1819-4089-A366-3498BCF167E3}"/>
              </a:ext>
            </a:extLst>
          </p:cNvPr>
          <p:cNvSpPr txBox="1"/>
          <p:nvPr/>
        </p:nvSpPr>
        <p:spPr>
          <a:xfrm>
            <a:off x="4186108" y="4690151"/>
            <a:ext cx="485393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ライントレースセンサーの仕組み： </a:t>
            </a:r>
            <a:endParaRPr kumimoji="1"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⾚外線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LED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からだされた⾚外線が対象物に当たって反射してきたとき、 受光モジュールにどれだけの赤外線が戻ってきたかを計測しています。戻ってきた⾚外線の量をもとに対象物が⽩（っぽい）か⿊（っぽい）かを判定しています。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7D55628F-8704-4124-B279-1D38BD82FC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158" t="29415" r="61974" b="33859"/>
          <a:stretch/>
        </p:blipFill>
        <p:spPr>
          <a:xfrm>
            <a:off x="823319" y="2705961"/>
            <a:ext cx="2568282" cy="1776302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51564DDC-D4BE-4F8E-8930-C99C78B1EC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929" t="30237" r="8203" b="33037"/>
          <a:stretch/>
        </p:blipFill>
        <p:spPr>
          <a:xfrm>
            <a:off x="6613074" y="1699632"/>
            <a:ext cx="1988106" cy="1375035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E6EECDA5-4CDA-4892-A633-FFCBEEC418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158" t="66290" r="27534" b="9516"/>
          <a:stretch/>
        </p:blipFill>
        <p:spPr>
          <a:xfrm>
            <a:off x="4286775" y="3074667"/>
            <a:ext cx="4479408" cy="1407596"/>
          </a:xfrm>
          <a:prstGeom prst="rect">
            <a:avLst/>
          </a:prstGeom>
        </p:spPr>
      </p:pic>
      <p:sp>
        <p:nvSpPr>
          <p:cNvPr id="11" name="吹き出し: 角を丸めた四角形 10">
            <a:extLst>
              <a:ext uri="{FF2B5EF4-FFF2-40B4-BE49-F238E27FC236}">
                <a16:creationId xmlns:a16="http://schemas.microsoft.com/office/drawing/2014/main" id="{BF81765F-1872-4AF9-AB2F-A13DEDAA9779}"/>
              </a:ext>
            </a:extLst>
          </p:cNvPr>
          <p:cNvSpPr/>
          <p:nvPr/>
        </p:nvSpPr>
        <p:spPr>
          <a:xfrm>
            <a:off x="823319" y="4710667"/>
            <a:ext cx="2629181" cy="1467941"/>
          </a:xfrm>
          <a:prstGeom prst="wedgeRoundRectCallout">
            <a:avLst>
              <a:gd name="adj1" fmla="val -36005"/>
              <a:gd name="adj2" fmla="val -76331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Sensor1</a:t>
            </a:r>
            <a:r>
              <a:rPr kumimoji="1" lang="ja-JP" altLang="en-US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と</a:t>
            </a:r>
            <a:r>
              <a:rPr kumimoji="1" lang="en-US" altLang="ja-JP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Sensor2</a:t>
            </a:r>
            <a:r>
              <a:rPr kumimoji="1" lang="ja-JP" altLang="en-US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の２つの赤外線センサーがついています。</a:t>
            </a:r>
            <a:endParaRPr kumimoji="1" lang="ja-JP" altLang="en-US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56248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947</TotalTime>
  <Words>963</Words>
  <Application>Microsoft Office PowerPoint</Application>
  <PresentationFormat>画面に合わせる (4:3)</PresentationFormat>
  <Paragraphs>129</Paragraphs>
  <Slides>12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9" baseType="lpstr">
      <vt:lpstr>メイリオ</vt:lpstr>
      <vt:lpstr>游ゴシック</vt:lpstr>
      <vt:lpstr>游ゴシック Light</vt:lpstr>
      <vt:lpstr>Arial</vt:lpstr>
      <vt:lpstr>Calibri</vt:lpstr>
      <vt:lpstr>Calibri Light</vt:lpstr>
      <vt:lpstr>Office テーマ</vt:lpstr>
      <vt:lpstr>mBotでプログラミング</vt:lpstr>
      <vt:lpstr>mBotでプログラミング</vt:lpstr>
      <vt:lpstr>リモートコントロール</vt:lpstr>
      <vt:lpstr>リモートコントロール</vt:lpstr>
      <vt:lpstr>プログラミングって？</vt:lpstr>
      <vt:lpstr>リモートコントロール</vt:lpstr>
      <vt:lpstr>超音波センサー</vt:lpstr>
      <vt:lpstr>超音波センサー</vt:lpstr>
      <vt:lpstr>ライントレースセンサー</vt:lpstr>
      <vt:lpstr>ライントレースセンサー</vt:lpstr>
      <vt:lpstr>光センサー</vt:lpstr>
      <vt:lpstr>光センサー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超音波センサー</dc:title>
  <dc:creator>takeru02d</dc:creator>
  <cp:lastModifiedBy>takeru02d</cp:lastModifiedBy>
  <cp:revision>47</cp:revision>
  <dcterms:created xsi:type="dcterms:W3CDTF">2020-01-25T11:32:15Z</dcterms:created>
  <dcterms:modified xsi:type="dcterms:W3CDTF">2020-02-04T20:54:08Z</dcterms:modified>
</cp:coreProperties>
</file>