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60" r:id="rId7"/>
    <p:sldId id="258" r:id="rId8"/>
    <p:sldId id="261" r:id="rId9"/>
    <p:sldId id="262" r:id="rId10"/>
  </p:sldIdLst>
  <p:sldSz cx="9144000" cy="6858000" type="screen4x3"/>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6" d="100"/>
          <a:sy n="76" d="100"/>
        </p:scale>
        <p:origin x="141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健 土井" userId="fc66ca42-532c-4e80-975f-3125816d21f4" providerId="ADAL" clId="{FEC63382-FFDD-468E-A8AF-71404452000D}"/>
    <pc:docChg chg="modSld">
      <pc:chgData name="健 土井" userId="fc66ca42-532c-4e80-975f-3125816d21f4" providerId="ADAL" clId="{FEC63382-FFDD-468E-A8AF-71404452000D}" dt="2021-01-17T01:07:36.860" v="6"/>
      <pc:docMkLst>
        <pc:docMk/>
      </pc:docMkLst>
      <pc:sldChg chg="addSp modSp">
        <pc:chgData name="健 土井" userId="fc66ca42-532c-4e80-975f-3125816d21f4" providerId="ADAL" clId="{FEC63382-FFDD-468E-A8AF-71404452000D}" dt="2021-01-17T01:07:36.860" v="6"/>
        <pc:sldMkLst>
          <pc:docMk/>
          <pc:sldMk cId="3902076643" sldId="256"/>
        </pc:sldMkLst>
        <pc:picChg chg="add mod modCrop">
          <ac:chgData name="健 土井" userId="fc66ca42-532c-4e80-975f-3125816d21f4" providerId="ADAL" clId="{FEC63382-FFDD-468E-A8AF-71404452000D}" dt="2021-01-17T01:07:36.860" v="6"/>
          <ac:picMkLst>
            <pc:docMk/>
            <pc:sldMk cId="3902076643" sldId="256"/>
            <ac:picMk id="1028" creationId="{ACBC4443-FE3F-467C-A520-0A5D91446DAA}"/>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1291334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373276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1433764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464208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1372819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957842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3147301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2970012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2640480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301134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581890B-B770-409B-AC89-0FDAAF9B7B72}" type="datetimeFigureOut">
              <a:rPr kumimoji="1" lang="ja-JP" altLang="en-US" smtClean="0"/>
              <a:t>2021/1/16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1911660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81890B-B770-409B-AC89-0FDAAF9B7B72}" type="datetimeFigureOut">
              <a:rPr kumimoji="1" lang="ja-JP" altLang="en-US" smtClean="0"/>
              <a:t>2021/1/16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B11A7E-0324-47FE-B5C9-98C0DAB4A5E5}" type="slidenum">
              <a:rPr kumimoji="1" lang="ja-JP" altLang="en-US" smtClean="0"/>
              <a:t>‹#›</a:t>
            </a:fld>
            <a:endParaRPr kumimoji="1" lang="ja-JP" altLang="en-US"/>
          </a:p>
        </p:txBody>
      </p:sp>
    </p:spTree>
    <p:extLst>
      <p:ext uri="{BB962C8B-B14F-4D97-AF65-F5344CB8AC3E}">
        <p14:creationId xmlns:p14="http://schemas.microsoft.com/office/powerpoint/2010/main" val="39986159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ww.rm.is.tohoku.ac.jp/quince_mech/#Quince_1" TargetMode="Externa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s://www.rm.is.tohoku.ac.jp/quince_me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rm.is.tohoku.ac.jp/quince_mech/#_2" TargetMode="External"/><Relationship Id="rId1" Type="http://schemas.openxmlformats.org/officeDocument/2006/relationships/slideLayout" Target="../slideLayouts/slideLayout1.xml"/><Relationship Id="rId4" Type="http://schemas.openxmlformats.org/officeDocument/2006/relationships/hyperlink" Target="https://www.rm.is.tohoku.ac.jp/quince_mech/"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rm.is.tohoku.ac.jp/quince_mech/#_3" TargetMode="External"/><Relationship Id="rId1" Type="http://schemas.openxmlformats.org/officeDocument/2006/relationships/slideLayout" Target="../slideLayouts/slideLayout1.xml"/><Relationship Id="rId4" Type="http://schemas.openxmlformats.org/officeDocument/2006/relationships/hyperlink" Target="https://www.rm.is.tohoku.ac.jp/quince_mech/"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rm.is.tohoku.ac.jp/content/media/resQ/3D-measurement.wmv"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www.rm.is.tohoku.ac.jp/quince_mech/#_4" TargetMode="External"/><Relationship Id="rId4" Type="http://schemas.openxmlformats.org/officeDocument/2006/relationships/hyperlink" Target="https://www.rm.is.tohoku.ac.jp/quince_mech/"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s://www.furo.org/ja/robot/quince/110509.html" TargetMode="External"/><Relationship Id="rId1" Type="http://schemas.openxmlformats.org/officeDocument/2006/relationships/slideLayout" Target="../slideLayouts/slideLayout1.xml"/><Relationship Id="rId4" Type="http://schemas.openxmlformats.org/officeDocument/2006/relationships/hyperlink" Target="https://www.furo.org/index.htm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furo.org/ja/robot/quince/120130.html" TargetMode="Externa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hyperlink" Target="https://www.furo.org/ja/robot/quince/spec.html" TargetMode="External"/><Relationship Id="rId4" Type="http://schemas.openxmlformats.org/officeDocument/2006/relationships/hyperlink" Target="https://www.furo.org/index.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5D8C09E5-603F-4D00-8144-9667ADAD7DD7}"/>
              </a:ext>
            </a:extLst>
          </p:cNvPr>
          <p:cNvSpPr/>
          <p:nvPr/>
        </p:nvSpPr>
        <p:spPr>
          <a:xfrm>
            <a:off x="3444240" y="1799608"/>
            <a:ext cx="5358384" cy="3654590"/>
          </a:xfrm>
          <a:prstGeom prst="rect">
            <a:avLst/>
          </a:prstGeom>
        </p:spPr>
        <p:txBody>
          <a:bodyPr wrap="square">
            <a:spAutoFit/>
          </a:bodyPr>
          <a:lstStyle/>
          <a:p>
            <a:pPr>
              <a:lnSpc>
                <a:spcPct val="150000"/>
              </a:lnSpc>
            </a:pPr>
            <a:r>
              <a:rPr lang="en-US" altLang="ja-JP" sz="1200" dirty="0"/>
              <a:t>                           </a:t>
            </a:r>
            <a:r>
              <a:rPr lang="ja-JP" altLang="en-US" sz="1200" dirty="0"/>
              <a:t>　　　　　　　　　　　　クインス　　　　　 すぐ</a:t>
            </a:r>
            <a:endParaRPr lang="en-US" altLang="ja-JP" sz="1200" dirty="0"/>
          </a:p>
          <a:p>
            <a:pPr>
              <a:lnSpc>
                <a:spcPct val="150000"/>
              </a:lnSpc>
            </a:pPr>
            <a:r>
              <a:rPr lang="en-US" altLang="ja-JP" sz="1200" dirty="0"/>
              <a:t> </a:t>
            </a:r>
          </a:p>
          <a:p>
            <a:pPr>
              <a:lnSpc>
                <a:spcPct val="150000"/>
              </a:lnSpc>
            </a:pPr>
            <a:r>
              <a:rPr lang="ja-JP" altLang="en-US" sz="1200" dirty="0"/>
              <a:t>　　　　うんどうせいのう　　けいそく きのう</a:t>
            </a:r>
            <a:endParaRPr lang="en-US" altLang="ja-JP" sz="1200" dirty="0"/>
          </a:p>
          <a:p>
            <a:pPr>
              <a:lnSpc>
                <a:spcPct val="150000"/>
              </a:lnSpc>
            </a:pPr>
            <a:endParaRPr lang="en-US" altLang="ja-JP" sz="1200" dirty="0"/>
          </a:p>
          <a:p>
            <a:pPr>
              <a:lnSpc>
                <a:spcPct val="150000"/>
              </a:lnSpc>
            </a:pPr>
            <a:r>
              <a:rPr lang="ja-JP" altLang="en-US" sz="1200" dirty="0"/>
              <a:t>　　　　　　　　　　　　</a:t>
            </a:r>
            <a:r>
              <a:rPr lang="ja-JP" altLang="en-US" sz="1200" dirty="0" err="1"/>
              <a:t>さ</a:t>
            </a:r>
            <a:r>
              <a:rPr lang="ja-JP" altLang="en-US" sz="1200" dirty="0"/>
              <a:t>いがい</a:t>
            </a:r>
            <a:endParaRPr lang="en-US" altLang="ja-JP" sz="1200" dirty="0"/>
          </a:p>
          <a:p>
            <a:pPr>
              <a:lnSpc>
                <a:spcPct val="150000"/>
              </a:lnSpc>
            </a:pPr>
            <a:endParaRPr lang="en-US" altLang="ja-JP" sz="1200" dirty="0"/>
          </a:p>
          <a:p>
            <a:pPr>
              <a:lnSpc>
                <a:spcPct val="150000"/>
              </a:lnSpc>
            </a:pPr>
            <a:r>
              <a:rPr lang="ja-JP" altLang="en-US" sz="1200" dirty="0"/>
              <a:t>きけん　　　かんきょう　　　　　　　　　　　に</a:t>
            </a:r>
            <a:r>
              <a:rPr lang="ja-JP" altLang="en-US" sz="1200" dirty="0" err="1"/>
              <a:t>な</a:t>
            </a: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r>
              <a:rPr lang="ja-JP" altLang="en-US" sz="1200" dirty="0"/>
              <a:t>　　　　　　　　　に</a:t>
            </a:r>
            <a:r>
              <a:rPr lang="ja-JP" altLang="en-US" sz="1200" dirty="0" err="1"/>
              <a:t>じ</a:t>
            </a:r>
            <a:r>
              <a:rPr lang="ja-JP" altLang="en-US" sz="1200" dirty="0"/>
              <a:t>　 さいがい ぼうし</a:t>
            </a:r>
            <a:endParaRPr lang="en-US" altLang="ja-JP" sz="1200" dirty="0"/>
          </a:p>
          <a:p>
            <a:pPr>
              <a:lnSpc>
                <a:spcPct val="150000"/>
              </a:lnSpc>
            </a:pPr>
            <a:endParaRPr lang="en-US" altLang="ja-JP" sz="1200" dirty="0"/>
          </a:p>
          <a:p>
            <a:pPr>
              <a:lnSpc>
                <a:spcPct val="150000"/>
              </a:lnSpc>
            </a:pPr>
            <a:endParaRPr lang="ja-JP" altLang="en-US" sz="1200" dirty="0"/>
          </a:p>
        </p:txBody>
      </p:sp>
      <p:sp>
        <p:nvSpPr>
          <p:cNvPr id="7" name="正方形/長方形 6">
            <a:extLst>
              <a:ext uri="{FF2B5EF4-FFF2-40B4-BE49-F238E27FC236}">
                <a16:creationId xmlns:a16="http://schemas.microsoft.com/office/drawing/2014/main" id="{BED3D0FF-0927-41F4-BEA7-20FF1D17AADF}"/>
              </a:ext>
            </a:extLst>
          </p:cNvPr>
          <p:cNvSpPr/>
          <p:nvPr/>
        </p:nvSpPr>
        <p:spPr>
          <a:xfrm>
            <a:off x="3444240" y="1936157"/>
            <a:ext cx="5358384" cy="3924151"/>
          </a:xfrm>
          <a:prstGeom prst="rect">
            <a:avLst/>
          </a:prstGeom>
        </p:spPr>
        <p:txBody>
          <a:bodyPr wrap="square">
            <a:spAutoFit/>
          </a:bodyPr>
          <a:lstStyle/>
          <a:p>
            <a:pPr>
              <a:lnSpc>
                <a:spcPct val="150000"/>
              </a:lnSpc>
            </a:pPr>
            <a:r>
              <a:rPr lang="ja-JP" altLang="en-US" sz="2400" dirty="0"/>
              <a:t>　レスキューロボット</a:t>
            </a:r>
            <a:r>
              <a:rPr lang="en-US" altLang="ja-JP" sz="2400" dirty="0"/>
              <a:t>Quince</a:t>
            </a:r>
            <a:r>
              <a:rPr lang="ja-JP" altLang="en-US" sz="2400" dirty="0"/>
              <a:t>は，優れた運動性能と計測機能により</a:t>
            </a:r>
            <a:r>
              <a:rPr lang="en-US" altLang="ja-JP" sz="2400" dirty="0"/>
              <a:t>,</a:t>
            </a:r>
            <a:r>
              <a:rPr lang="ja-JP" altLang="en-US" sz="2400" dirty="0"/>
              <a:t>人間に代わって</a:t>
            </a:r>
            <a:r>
              <a:rPr lang="ja-JP" altLang="en-US" sz="2400" b="1" dirty="0"/>
              <a:t>災害現場をはじめとした危険な環境の情報収集</a:t>
            </a:r>
            <a:r>
              <a:rPr lang="ja-JP" altLang="en-US" sz="2400" dirty="0"/>
              <a:t>を担うことで，</a:t>
            </a:r>
            <a:r>
              <a:rPr lang="ja-JP" altLang="en-US" sz="2400" b="1" dirty="0"/>
              <a:t>スムーズな救助活動の実現と，救助する人の二次災害防止を目的</a:t>
            </a:r>
            <a:r>
              <a:rPr lang="ja-JP" altLang="en-US" sz="2400" dirty="0"/>
              <a:t>としたロボットです。</a:t>
            </a:r>
          </a:p>
        </p:txBody>
      </p:sp>
      <p:sp>
        <p:nvSpPr>
          <p:cNvPr id="4" name="テキスト ボックス 3">
            <a:extLst>
              <a:ext uri="{FF2B5EF4-FFF2-40B4-BE49-F238E27FC236}">
                <a16:creationId xmlns:a16="http://schemas.microsoft.com/office/drawing/2014/main" id="{80CE9E66-4547-45AD-8B8F-50D9721BD66D}"/>
              </a:ext>
            </a:extLst>
          </p:cNvPr>
          <p:cNvSpPr txBox="1"/>
          <p:nvPr/>
        </p:nvSpPr>
        <p:spPr>
          <a:xfrm>
            <a:off x="341376" y="438912"/>
            <a:ext cx="4958409" cy="584775"/>
          </a:xfrm>
          <a:prstGeom prst="rect">
            <a:avLst/>
          </a:prstGeom>
          <a:noFill/>
        </p:spPr>
        <p:txBody>
          <a:bodyPr wrap="none" rtlCol="0">
            <a:spAutoFit/>
          </a:bodyPr>
          <a:lstStyle/>
          <a:p>
            <a:r>
              <a:rPr kumimoji="1" lang="ja-JP" altLang="en-US" sz="3200" b="1" dirty="0"/>
              <a:t>災害対応ロボット</a:t>
            </a:r>
            <a:r>
              <a:rPr kumimoji="1" lang="en-US" altLang="ja-JP" sz="3200" b="1" dirty="0"/>
              <a:t>Quince</a:t>
            </a:r>
            <a:endParaRPr kumimoji="1" lang="ja-JP" altLang="en-US" sz="3200" b="1" dirty="0"/>
          </a:p>
        </p:txBody>
      </p:sp>
      <p:pic>
        <p:nvPicPr>
          <p:cNvPr id="1026" name="Picture 2" descr="quince説明">
            <a:hlinkClick r:id="rId2"/>
            <a:extLst>
              <a:ext uri="{FF2B5EF4-FFF2-40B4-BE49-F238E27FC236}">
                <a16:creationId xmlns:a16="http://schemas.microsoft.com/office/drawing/2014/main" id="{6CD3D807-5574-418F-AA36-656D9619F6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76" y="2196515"/>
            <a:ext cx="2781300" cy="1895475"/>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a:extLst>
              <a:ext uri="{FF2B5EF4-FFF2-40B4-BE49-F238E27FC236}">
                <a16:creationId xmlns:a16="http://schemas.microsoft.com/office/drawing/2014/main" id="{7DE8F261-E2AE-414A-B0E1-DBA3F910BFF2}"/>
              </a:ext>
            </a:extLst>
          </p:cNvPr>
          <p:cNvSpPr/>
          <p:nvPr/>
        </p:nvSpPr>
        <p:spPr>
          <a:xfrm>
            <a:off x="487680" y="1209991"/>
            <a:ext cx="8302752" cy="830997"/>
          </a:xfrm>
          <a:prstGeom prst="rect">
            <a:avLst/>
          </a:prstGeom>
        </p:spPr>
        <p:txBody>
          <a:bodyPr wrap="square">
            <a:spAutoFit/>
          </a:bodyPr>
          <a:lstStyle/>
          <a:p>
            <a:r>
              <a:rPr lang="ja-JP" altLang="en-US" sz="2400" b="1" dirty="0">
                <a:solidFill>
                  <a:srgbClr val="0070C0"/>
                </a:solidFill>
              </a:rPr>
              <a:t>災害で閉鎖した地下街や半倒壊した建物を探査する</a:t>
            </a:r>
            <a:endParaRPr lang="en-US" altLang="ja-JP" sz="2400" b="1" dirty="0">
              <a:solidFill>
                <a:srgbClr val="0070C0"/>
              </a:solidFill>
            </a:endParaRPr>
          </a:p>
          <a:p>
            <a:r>
              <a:rPr lang="ja-JP" altLang="en-US" sz="2400" b="1" dirty="0">
                <a:solidFill>
                  <a:srgbClr val="0070C0"/>
                </a:solidFill>
              </a:rPr>
              <a:t>ロボットシステム</a:t>
            </a:r>
          </a:p>
        </p:txBody>
      </p:sp>
      <p:sp>
        <p:nvSpPr>
          <p:cNvPr id="8" name="テキスト ボックス 7">
            <a:extLst>
              <a:ext uri="{FF2B5EF4-FFF2-40B4-BE49-F238E27FC236}">
                <a16:creationId xmlns:a16="http://schemas.microsoft.com/office/drawing/2014/main" id="{1C687EED-49C8-4794-B828-6476E10A4333}"/>
              </a:ext>
            </a:extLst>
          </p:cNvPr>
          <p:cNvSpPr txBox="1"/>
          <p:nvPr/>
        </p:nvSpPr>
        <p:spPr>
          <a:xfrm>
            <a:off x="3444240" y="6419088"/>
            <a:ext cx="5607625" cy="276999"/>
          </a:xfrm>
          <a:prstGeom prst="rect">
            <a:avLst/>
          </a:prstGeom>
          <a:noFill/>
        </p:spPr>
        <p:txBody>
          <a:bodyPr wrap="none" rtlCol="0">
            <a:spAutoFit/>
          </a:bodyPr>
          <a:lstStyle/>
          <a:p>
            <a:r>
              <a:rPr kumimoji="1" lang="ja-JP" altLang="en-US" sz="1200" dirty="0">
                <a:hlinkClick r:id="rId4"/>
              </a:rPr>
              <a:t>「東北大学　田所・大野・岡田・安部</a:t>
            </a:r>
            <a:r>
              <a:rPr kumimoji="1" lang="en-US" altLang="ja-JP" sz="1200" dirty="0">
                <a:hlinkClick r:id="rId4"/>
              </a:rPr>
              <a:t>/</a:t>
            </a:r>
            <a:r>
              <a:rPr kumimoji="1" lang="ja-JP" altLang="en-US" sz="1200" dirty="0">
                <a:hlinkClick r:id="rId4"/>
              </a:rPr>
              <a:t>昆陽</a:t>
            </a:r>
            <a:r>
              <a:rPr kumimoji="1" lang="en-US" altLang="ja-JP" sz="1200" dirty="0">
                <a:hlinkClick r:id="rId4"/>
              </a:rPr>
              <a:t>/</a:t>
            </a:r>
            <a:r>
              <a:rPr kumimoji="1" lang="ja-JP" altLang="en-US" sz="1200" dirty="0">
                <a:hlinkClick r:id="rId4"/>
              </a:rPr>
              <a:t>多田隈・渡辺・高根 研究室」より</a:t>
            </a:r>
            <a:endParaRPr kumimoji="1" lang="ja-JP" altLang="en-US" sz="1200" dirty="0"/>
          </a:p>
        </p:txBody>
      </p:sp>
      <p:pic>
        <p:nvPicPr>
          <p:cNvPr id="1028" name="Picture 4" descr="https://www.rm.is.tohoku.ac.jp/assets/images/rescue/Quince_image.jpg">
            <a:hlinkClick r:id="rId4"/>
            <a:extLst>
              <a:ext uri="{FF2B5EF4-FFF2-40B4-BE49-F238E27FC236}">
                <a16:creationId xmlns:a16="http://schemas.microsoft.com/office/drawing/2014/main" id="{ACBC4443-FE3F-467C-A520-0A5D91446DA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48365"/>
          <a:stretch/>
        </p:blipFill>
        <p:spPr bwMode="auto">
          <a:xfrm>
            <a:off x="341377" y="4174316"/>
            <a:ext cx="2781299" cy="19415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076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5D8C09E5-603F-4D00-8144-9667ADAD7DD7}"/>
              </a:ext>
            </a:extLst>
          </p:cNvPr>
          <p:cNvSpPr/>
          <p:nvPr/>
        </p:nvSpPr>
        <p:spPr>
          <a:xfrm>
            <a:off x="3432048" y="1671656"/>
            <a:ext cx="5358384" cy="4485587"/>
          </a:xfrm>
          <a:prstGeom prst="rect">
            <a:avLst/>
          </a:prstGeom>
        </p:spPr>
        <p:txBody>
          <a:bodyPr wrap="square">
            <a:spAutoFit/>
          </a:bodyPr>
          <a:lstStyle/>
          <a:p>
            <a:pPr>
              <a:lnSpc>
                <a:spcPct val="150000"/>
              </a:lnSpc>
            </a:pPr>
            <a:r>
              <a:rPr lang="en-US" altLang="ja-JP" sz="1200" dirty="0"/>
              <a:t>     </a:t>
            </a:r>
            <a:r>
              <a:rPr lang="ja-JP" altLang="en-US" sz="1200" dirty="0"/>
              <a:t>　クインス　　　えんかくそうじゅう</a:t>
            </a:r>
            <a:endParaRPr lang="en-US" altLang="ja-JP" sz="1200" dirty="0"/>
          </a:p>
          <a:p>
            <a:pPr>
              <a:lnSpc>
                <a:spcPct val="150000"/>
              </a:lnSpc>
            </a:pPr>
            <a:endParaRPr lang="en-US" altLang="ja-JP" sz="1200" dirty="0"/>
          </a:p>
          <a:p>
            <a:pPr>
              <a:lnSpc>
                <a:spcPct val="150000"/>
              </a:lnSpc>
            </a:pPr>
            <a:r>
              <a:rPr lang="ja-JP" altLang="en-US" sz="1200" dirty="0"/>
              <a:t>　　</a:t>
            </a: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r>
              <a:rPr lang="ja-JP" altLang="en-US" sz="1200" dirty="0"/>
              <a:t>　　　　　　　　そうじゅう　　　　　　　　　　　　　　　たんさ</a:t>
            </a:r>
            <a:endParaRPr lang="en-US" altLang="ja-JP" sz="1200" dirty="0"/>
          </a:p>
          <a:p>
            <a:pPr>
              <a:lnSpc>
                <a:spcPct val="150000"/>
              </a:lnSpc>
            </a:pPr>
            <a:endParaRPr lang="en-US" altLang="ja-JP" sz="1200" dirty="0"/>
          </a:p>
          <a:p>
            <a:pPr>
              <a:lnSpc>
                <a:spcPct val="150000"/>
              </a:lnSpc>
            </a:pPr>
            <a:r>
              <a:rPr lang="ja-JP" altLang="en-US" sz="1200" dirty="0"/>
              <a:t>　　　　　　　　　　　　　　　　</a:t>
            </a:r>
            <a:r>
              <a:rPr lang="ja-JP" altLang="en-US" sz="1200" dirty="0" err="1"/>
              <a:t>こわ</a:t>
            </a: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r>
              <a:rPr lang="ja-JP" altLang="en-US" sz="1200" dirty="0"/>
              <a:t>　　　　　　　　　　　　　　　　　　　　　　　　　　そう</a:t>
            </a:r>
            <a:r>
              <a:rPr lang="ja-JP" altLang="en-US" sz="1200" dirty="0" err="1"/>
              <a:t>さ</a:t>
            </a:r>
            <a:endParaRPr lang="en-US" altLang="ja-JP" sz="1200" dirty="0"/>
          </a:p>
          <a:p>
            <a:pPr>
              <a:lnSpc>
                <a:spcPct val="150000"/>
              </a:lnSpc>
            </a:pPr>
            <a:endParaRPr lang="en-US" altLang="ja-JP" sz="1200" dirty="0"/>
          </a:p>
          <a:p>
            <a:pPr>
              <a:lnSpc>
                <a:spcPct val="150000"/>
              </a:lnSpc>
            </a:pPr>
            <a:r>
              <a:rPr lang="ja-JP" altLang="en-US" sz="1200" dirty="0"/>
              <a:t>しえん　　　　　　きのう</a:t>
            </a:r>
            <a:endParaRPr lang="en-US" altLang="ja-JP" sz="1200" dirty="0"/>
          </a:p>
          <a:p>
            <a:pPr>
              <a:lnSpc>
                <a:spcPct val="150000"/>
              </a:lnSpc>
            </a:pPr>
            <a:endParaRPr lang="ja-JP" altLang="en-US" sz="1200" dirty="0"/>
          </a:p>
        </p:txBody>
      </p:sp>
      <p:sp>
        <p:nvSpPr>
          <p:cNvPr id="7" name="正方形/長方形 6">
            <a:extLst>
              <a:ext uri="{FF2B5EF4-FFF2-40B4-BE49-F238E27FC236}">
                <a16:creationId xmlns:a16="http://schemas.microsoft.com/office/drawing/2014/main" id="{BED3D0FF-0927-41F4-BEA7-20FF1D17AADF}"/>
              </a:ext>
            </a:extLst>
          </p:cNvPr>
          <p:cNvSpPr/>
          <p:nvPr/>
        </p:nvSpPr>
        <p:spPr>
          <a:xfrm>
            <a:off x="3432048" y="1808205"/>
            <a:ext cx="5358384" cy="4478149"/>
          </a:xfrm>
          <a:prstGeom prst="rect">
            <a:avLst/>
          </a:prstGeom>
        </p:spPr>
        <p:txBody>
          <a:bodyPr wrap="square">
            <a:spAutoFit/>
          </a:bodyPr>
          <a:lstStyle/>
          <a:p>
            <a:pPr>
              <a:lnSpc>
                <a:spcPct val="150000"/>
              </a:lnSpc>
            </a:pPr>
            <a:r>
              <a:rPr lang="ja-JP" altLang="en-US" sz="2400" dirty="0"/>
              <a:t>　</a:t>
            </a:r>
            <a:r>
              <a:rPr lang="en-US" altLang="ja-JP" sz="2400" dirty="0"/>
              <a:t>Quince</a:t>
            </a:r>
            <a:r>
              <a:rPr lang="ja-JP" altLang="en-US" sz="2400" dirty="0"/>
              <a:t>の遠隔操縦をサポートする技術の研究開発を行っています。</a:t>
            </a:r>
            <a:r>
              <a:rPr lang="ja-JP" altLang="en-US" sz="2400" b="1" dirty="0"/>
              <a:t>離れた場所にいる人が</a:t>
            </a:r>
            <a:r>
              <a:rPr lang="en-US" altLang="ja-JP" sz="2400" b="1" dirty="0"/>
              <a:t>Quince</a:t>
            </a:r>
            <a:r>
              <a:rPr lang="ja-JP" altLang="en-US" sz="2400" b="1" dirty="0"/>
              <a:t>をコントローラで操縦して</a:t>
            </a:r>
            <a:r>
              <a:rPr lang="ja-JP" altLang="en-US" sz="2400" dirty="0"/>
              <a:t>，被災現場を探査します。しかし、</a:t>
            </a:r>
            <a:r>
              <a:rPr lang="ja-JP" altLang="en-US" sz="2400" b="1" dirty="0"/>
              <a:t>壊れた建物の中を安全に走行する</a:t>
            </a:r>
            <a:r>
              <a:rPr lang="ja-JP" altLang="en-US" sz="2400" dirty="0"/>
              <a:t>ことは簡単ではありません。そこで、</a:t>
            </a:r>
            <a:r>
              <a:rPr lang="ja-JP" altLang="en-US" sz="2400" b="1" dirty="0"/>
              <a:t>ロボットが操作を支援する機能</a:t>
            </a:r>
            <a:r>
              <a:rPr lang="ja-JP" altLang="en-US" sz="2400" dirty="0"/>
              <a:t>の開発をしています。</a:t>
            </a:r>
          </a:p>
        </p:txBody>
      </p:sp>
      <p:sp>
        <p:nvSpPr>
          <p:cNvPr id="4" name="テキスト ボックス 3">
            <a:extLst>
              <a:ext uri="{FF2B5EF4-FFF2-40B4-BE49-F238E27FC236}">
                <a16:creationId xmlns:a16="http://schemas.microsoft.com/office/drawing/2014/main" id="{80CE9E66-4547-45AD-8B8F-50D9721BD66D}"/>
              </a:ext>
            </a:extLst>
          </p:cNvPr>
          <p:cNvSpPr txBox="1"/>
          <p:nvPr/>
        </p:nvSpPr>
        <p:spPr>
          <a:xfrm>
            <a:off x="341376" y="438912"/>
            <a:ext cx="4958409" cy="584775"/>
          </a:xfrm>
          <a:prstGeom prst="rect">
            <a:avLst/>
          </a:prstGeom>
          <a:noFill/>
        </p:spPr>
        <p:txBody>
          <a:bodyPr wrap="none" rtlCol="0">
            <a:spAutoFit/>
          </a:bodyPr>
          <a:lstStyle/>
          <a:p>
            <a:r>
              <a:rPr kumimoji="1" lang="ja-JP" altLang="en-US" sz="3200" b="1" dirty="0"/>
              <a:t>災害対応ロボット</a:t>
            </a:r>
            <a:r>
              <a:rPr kumimoji="1" lang="en-US" altLang="ja-JP" sz="3200" b="1" dirty="0"/>
              <a:t>Quince</a:t>
            </a:r>
            <a:endParaRPr kumimoji="1" lang="ja-JP" altLang="en-US" sz="3200" b="1" dirty="0"/>
          </a:p>
        </p:txBody>
      </p:sp>
      <p:sp>
        <p:nvSpPr>
          <p:cNvPr id="6" name="正方形/長方形 5">
            <a:extLst>
              <a:ext uri="{FF2B5EF4-FFF2-40B4-BE49-F238E27FC236}">
                <a16:creationId xmlns:a16="http://schemas.microsoft.com/office/drawing/2014/main" id="{7DE8F261-E2AE-414A-B0E1-DBA3F910BFF2}"/>
              </a:ext>
            </a:extLst>
          </p:cNvPr>
          <p:cNvSpPr/>
          <p:nvPr/>
        </p:nvSpPr>
        <p:spPr>
          <a:xfrm>
            <a:off x="487680" y="1209991"/>
            <a:ext cx="8302752" cy="461665"/>
          </a:xfrm>
          <a:prstGeom prst="rect">
            <a:avLst/>
          </a:prstGeom>
        </p:spPr>
        <p:txBody>
          <a:bodyPr wrap="square">
            <a:spAutoFit/>
          </a:bodyPr>
          <a:lstStyle/>
          <a:p>
            <a:r>
              <a:rPr lang="ja-JP" altLang="en-US" sz="2400" b="1" dirty="0">
                <a:solidFill>
                  <a:srgbClr val="0070C0"/>
                </a:solidFill>
              </a:rPr>
              <a:t>クローラー型ロボットの半自律操縦支援システム</a:t>
            </a:r>
          </a:p>
        </p:txBody>
      </p:sp>
      <p:pic>
        <p:nvPicPr>
          <p:cNvPr id="2050" name="Picture 2" descr="https://www.rm.is.tohoku.ac.jp/assets/images/rescue/SemiAuto.jpg">
            <a:hlinkClick r:id="rId2"/>
            <a:extLst>
              <a:ext uri="{FF2B5EF4-FFF2-40B4-BE49-F238E27FC236}">
                <a16:creationId xmlns:a16="http://schemas.microsoft.com/office/drawing/2014/main" id="{EE8CF40E-B9F8-462F-9410-5BD1A72D9F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 y="2139357"/>
            <a:ext cx="2562225" cy="2486025"/>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667D869D-E0AF-4037-8FAA-816DA24F0F37}"/>
              </a:ext>
            </a:extLst>
          </p:cNvPr>
          <p:cNvSpPr txBox="1"/>
          <p:nvPr/>
        </p:nvSpPr>
        <p:spPr>
          <a:xfrm>
            <a:off x="3444240" y="6419088"/>
            <a:ext cx="5607625" cy="276999"/>
          </a:xfrm>
          <a:prstGeom prst="rect">
            <a:avLst/>
          </a:prstGeom>
          <a:noFill/>
        </p:spPr>
        <p:txBody>
          <a:bodyPr wrap="none" rtlCol="0">
            <a:spAutoFit/>
          </a:bodyPr>
          <a:lstStyle/>
          <a:p>
            <a:r>
              <a:rPr kumimoji="1" lang="ja-JP" altLang="en-US" sz="1200" dirty="0">
                <a:hlinkClick r:id="rId4"/>
              </a:rPr>
              <a:t>「東北大学　田所・大野・岡田・安部</a:t>
            </a:r>
            <a:r>
              <a:rPr kumimoji="1" lang="en-US" altLang="ja-JP" sz="1200" dirty="0">
                <a:hlinkClick r:id="rId4"/>
              </a:rPr>
              <a:t>/</a:t>
            </a:r>
            <a:r>
              <a:rPr kumimoji="1" lang="ja-JP" altLang="en-US" sz="1200" dirty="0">
                <a:hlinkClick r:id="rId4"/>
              </a:rPr>
              <a:t>昆陽</a:t>
            </a:r>
            <a:r>
              <a:rPr kumimoji="1" lang="en-US" altLang="ja-JP" sz="1200" dirty="0">
                <a:hlinkClick r:id="rId4"/>
              </a:rPr>
              <a:t>/</a:t>
            </a:r>
            <a:r>
              <a:rPr kumimoji="1" lang="ja-JP" altLang="en-US" sz="1200" dirty="0">
                <a:hlinkClick r:id="rId4"/>
              </a:rPr>
              <a:t>多田隈・渡辺・高根 研究室」より</a:t>
            </a:r>
            <a:endParaRPr kumimoji="1" lang="ja-JP" altLang="en-US" sz="1200" dirty="0"/>
          </a:p>
        </p:txBody>
      </p:sp>
    </p:spTree>
    <p:extLst>
      <p:ext uri="{BB962C8B-B14F-4D97-AF65-F5344CB8AC3E}">
        <p14:creationId xmlns:p14="http://schemas.microsoft.com/office/powerpoint/2010/main" val="3287557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5D8C09E5-603F-4D00-8144-9667ADAD7DD7}"/>
              </a:ext>
            </a:extLst>
          </p:cNvPr>
          <p:cNvSpPr/>
          <p:nvPr/>
        </p:nvSpPr>
        <p:spPr>
          <a:xfrm>
            <a:off x="3432048" y="1671656"/>
            <a:ext cx="5358384" cy="2823593"/>
          </a:xfrm>
          <a:prstGeom prst="rect">
            <a:avLst/>
          </a:prstGeom>
        </p:spPr>
        <p:txBody>
          <a:bodyPr wrap="square">
            <a:spAutoFit/>
          </a:bodyPr>
          <a:lstStyle/>
          <a:p>
            <a:pPr>
              <a:lnSpc>
                <a:spcPct val="150000"/>
              </a:lnSpc>
            </a:pPr>
            <a:r>
              <a:rPr lang="ja-JP" altLang="en-US" sz="1200" dirty="0"/>
              <a:t>　　　　　　　　　　　　　　　　　　　　</a:t>
            </a:r>
            <a:r>
              <a:rPr lang="ja-JP" altLang="en-US" sz="1200" dirty="0" err="1"/>
              <a:t>だんさ</a:t>
            </a:r>
            <a:endParaRPr lang="en-US" altLang="ja-JP" sz="1200" dirty="0"/>
          </a:p>
          <a:p>
            <a:pPr>
              <a:lnSpc>
                <a:spcPct val="150000"/>
              </a:lnSpc>
            </a:pPr>
            <a:endParaRPr lang="en-US" altLang="ja-JP" sz="1200" dirty="0"/>
          </a:p>
          <a:p>
            <a:pPr>
              <a:lnSpc>
                <a:spcPct val="150000"/>
              </a:lnSpc>
            </a:pPr>
            <a:r>
              <a:rPr lang="ja-JP" altLang="en-US" sz="1200" dirty="0"/>
              <a:t>　　　　　　 てんとうかいひ</a:t>
            </a: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r>
              <a:rPr lang="ja-JP" altLang="en-US" sz="1200" dirty="0"/>
              <a:t>　　　　　　　　　　　　せっしょく　　　　　　　　　　　　　</a:t>
            </a:r>
            <a:r>
              <a:rPr lang="ja-JP" altLang="en-US" sz="1200" dirty="0" err="1"/>
              <a:t>せっ</a:t>
            </a:r>
            <a:endParaRPr lang="en-US" altLang="ja-JP" sz="1200" dirty="0"/>
          </a:p>
          <a:p>
            <a:pPr>
              <a:lnSpc>
                <a:spcPct val="150000"/>
              </a:lnSpc>
            </a:pPr>
            <a:endParaRPr lang="en-US" altLang="ja-JP" sz="1200" dirty="0"/>
          </a:p>
          <a:p>
            <a:pPr>
              <a:lnSpc>
                <a:spcPct val="150000"/>
              </a:lnSpc>
            </a:pPr>
            <a:r>
              <a:rPr lang="ja-JP" altLang="en-US" sz="1200" dirty="0" err="1"/>
              <a:t>しょく</a:t>
            </a:r>
            <a:r>
              <a:rPr lang="ja-JP" altLang="en-US" sz="1200" dirty="0"/>
              <a:t>　　　　　　　　　　　　　　　　　　　　ぶんぷ　</a:t>
            </a:r>
            <a:r>
              <a:rPr lang="ja-JP" altLang="en-US" sz="1200" dirty="0" err="1"/>
              <a:t>しょっ</a:t>
            </a:r>
            <a:r>
              <a:rPr lang="ja-JP" altLang="en-US" sz="1200" dirty="0"/>
              <a:t>かん</a:t>
            </a:r>
            <a:endParaRPr lang="en-US" altLang="ja-JP" sz="1200" dirty="0"/>
          </a:p>
          <a:p>
            <a:pPr>
              <a:lnSpc>
                <a:spcPct val="150000"/>
              </a:lnSpc>
            </a:pPr>
            <a:endParaRPr lang="ja-JP" altLang="en-US" sz="1200" dirty="0"/>
          </a:p>
        </p:txBody>
      </p:sp>
      <p:sp>
        <p:nvSpPr>
          <p:cNvPr id="7" name="正方形/長方形 6">
            <a:extLst>
              <a:ext uri="{FF2B5EF4-FFF2-40B4-BE49-F238E27FC236}">
                <a16:creationId xmlns:a16="http://schemas.microsoft.com/office/drawing/2014/main" id="{BED3D0FF-0927-41F4-BEA7-20FF1D17AADF}"/>
              </a:ext>
            </a:extLst>
          </p:cNvPr>
          <p:cNvSpPr/>
          <p:nvPr/>
        </p:nvSpPr>
        <p:spPr>
          <a:xfrm>
            <a:off x="3432048" y="1808205"/>
            <a:ext cx="5358384" cy="3892861"/>
          </a:xfrm>
          <a:prstGeom prst="rect">
            <a:avLst/>
          </a:prstGeom>
        </p:spPr>
        <p:txBody>
          <a:bodyPr wrap="square">
            <a:spAutoFit/>
          </a:bodyPr>
          <a:lstStyle/>
          <a:p>
            <a:pPr>
              <a:lnSpc>
                <a:spcPct val="150000"/>
              </a:lnSpc>
            </a:pPr>
            <a:r>
              <a:rPr lang="ja-JP" altLang="en-US" sz="2400" dirty="0"/>
              <a:t>　クローラロボットの</a:t>
            </a:r>
            <a:r>
              <a:rPr lang="ja-JP" altLang="en-US" sz="2400" b="1" dirty="0"/>
              <a:t>段差の上り下りや，転倒回避を安定して行うために必要な情報を集める</a:t>
            </a:r>
            <a:r>
              <a:rPr lang="ja-JP" altLang="en-US" sz="2400" dirty="0"/>
              <a:t>ために、クローラ表面の接触している位置や接触している強さを計測する分布触覚</a:t>
            </a:r>
            <a:r>
              <a:rPr lang="ja-JP" altLang="en-US" sz="2400" b="1" dirty="0"/>
              <a:t>センサを開発</a:t>
            </a:r>
            <a:r>
              <a:rPr lang="ja-JP" altLang="en-US" sz="2400" dirty="0"/>
              <a:t>しています。</a:t>
            </a:r>
          </a:p>
          <a:p>
            <a:pPr>
              <a:lnSpc>
                <a:spcPct val="150000"/>
              </a:lnSpc>
            </a:pPr>
            <a:endParaRPr lang="ja-JP" altLang="en-US" sz="2400" dirty="0"/>
          </a:p>
        </p:txBody>
      </p:sp>
      <p:sp>
        <p:nvSpPr>
          <p:cNvPr id="4" name="テキスト ボックス 3">
            <a:extLst>
              <a:ext uri="{FF2B5EF4-FFF2-40B4-BE49-F238E27FC236}">
                <a16:creationId xmlns:a16="http://schemas.microsoft.com/office/drawing/2014/main" id="{80CE9E66-4547-45AD-8B8F-50D9721BD66D}"/>
              </a:ext>
            </a:extLst>
          </p:cNvPr>
          <p:cNvSpPr txBox="1"/>
          <p:nvPr/>
        </p:nvSpPr>
        <p:spPr>
          <a:xfrm>
            <a:off x="341376" y="438912"/>
            <a:ext cx="4958409" cy="584775"/>
          </a:xfrm>
          <a:prstGeom prst="rect">
            <a:avLst/>
          </a:prstGeom>
          <a:noFill/>
        </p:spPr>
        <p:txBody>
          <a:bodyPr wrap="none" rtlCol="0">
            <a:spAutoFit/>
          </a:bodyPr>
          <a:lstStyle/>
          <a:p>
            <a:r>
              <a:rPr kumimoji="1" lang="ja-JP" altLang="en-US" sz="3200" b="1" dirty="0"/>
              <a:t>災害対応ロボット</a:t>
            </a:r>
            <a:r>
              <a:rPr kumimoji="1" lang="en-US" altLang="ja-JP" sz="3200" b="1" dirty="0"/>
              <a:t>Quince</a:t>
            </a:r>
            <a:endParaRPr kumimoji="1" lang="ja-JP" altLang="en-US" sz="3200" b="1" dirty="0"/>
          </a:p>
        </p:txBody>
      </p:sp>
      <p:sp>
        <p:nvSpPr>
          <p:cNvPr id="6" name="正方形/長方形 5">
            <a:extLst>
              <a:ext uri="{FF2B5EF4-FFF2-40B4-BE49-F238E27FC236}">
                <a16:creationId xmlns:a16="http://schemas.microsoft.com/office/drawing/2014/main" id="{7DE8F261-E2AE-414A-B0E1-DBA3F910BFF2}"/>
              </a:ext>
            </a:extLst>
          </p:cNvPr>
          <p:cNvSpPr/>
          <p:nvPr/>
        </p:nvSpPr>
        <p:spPr>
          <a:xfrm>
            <a:off x="487680" y="1209991"/>
            <a:ext cx="8302752" cy="461665"/>
          </a:xfrm>
          <a:prstGeom prst="rect">
            <a:avLst/>
          </a:prstGeom>
        </p:spPr>
        <p:txBody>
          <a:bodyPr wrap="square">
            <a:spAutoFit/>
          </a:bodyPr>
          <a:lstStyle/>
          <a:p>
            <a:r>
              <a:rPr lang="ja-JP" altLang="en-US" sz="2400" b="1" dirty="0">
                <a:solidFill>
                  <a:srgbClr val="0070C0"/>
                </a:solidFill>
              </a:rPr>
              <a:t>分布触覚クローラーの開発</a:t>
            </a:r>
          </a:p>
        </p:txBody>
      </p:sp>
      <p:graphicFrame>
        <p:nvGraphicFramePr>
          <p:cNvPr id="2" name="表 1">
            <a:extLst>
              <a:ext uri="{FF2B5EF4-FFF2-40B4-BE49-F238E27FC236}">
                <a16:creationId xmlns:a16="http://schemas.microsoft.com/office/drawing/2014/main" id="{2141C1E8-31A4-46CD-BFB1-41C36CDDAAC0}"/>
              </a:ext>
            </a:extLst>
          </p:cNvPr>
          <p:cNvGraphicFramePr>
            <a:graphicFrameLocks noGrp="1"/>
          </p:cNvGraphicFramePr>
          <p:nvPr>
            <p:extLst>
              <p:ext uri="{D42A27DB-BD31-4B8C-83A1-F6EECF244321}">
                <p14:modId xmlns:p14="http://schemas.microsoft.com/office/powerpoint/2010/main" val="3782007520"/>
              </p:ext>
            </p:extLst>
          </p:nvPr>
        </p:nvGraphicFramePr>
        <p:xfrm>
          <a:off x="-2961132" y="-486887"/>
          <a:ext cx="3249468" cy="426439"/>
        </p:xfrm>
        <a:graphic>
          <a:graphicData uri="http://schemas.openxmlformats.org/drawingml/2006/table">
            <a:tbl>
              <a:tblPr/>
              <a:tblGrid>
                <a:gridCol w="3249468">
                  <a:extLst>
                    <a:ext uri="{9D8B030D-6E8A-4147-A177-3AD203B41FA5}">
                      <a16:colId xmlns:a16="http://schemas.microsoft.com/office/drawing/2014/main" val="3797561565"/>
                    </a:ext>
                  </a:extLst>
                </a:gridCol>
              </a:tblGrid>
              <a:tr h="426439">
                <a:tc>
                  <a:txBody>
                    <a:bodyPr/>
                    <a:lstStyle/>
                    <a:p>
                      <a:endParaRPr lang="ja-JP" altLang="en-US" dirty="0"/>
                    </a:p>
                  </a:txBody>
                  <a:tcPr>
                    <a:lnL>
                      <a:noFill/>
                    </a:lnL>
                    <a:lnR>
                      <a:noFill/>
                    </a:lnR>
                    <a:lnT>
                      <a:noFill/>
                    </a:lnT>
                    <a:lnB>
                      <a:noFill/>
                    </a:lnB>
                  </a:tcPr>
                </a:tc>
                <a:extLst>
                  <a:ext uri="{0D108BD9-81ED-4DB2-BD59-A6C34878D82A}">
                    <a16:rowId xmlns:a16="http://schemas.microsoft.com/office/drawing/2014/main" val="2804162986"/>
                  </a:ext>
                </a:extLst>
              </a:tr>
            </a:tbl>
          </a:graphicData>
        </a:graphic>
      </p:graphicFrame>
      <p:pic>
        <p:nvPicPr>
          <p:cNvPr id="4098" name="Picture 2" descr="https://www.rm.is.tohoku.ac.jp/assets/images/rescue/inoue-sensor-flipper-cad2.jpg">
            <a:hlinkClick r:id="rId2"/>
            <a:extLst>
              <a:ext uri="{FF2B5EF4-FFF2-40B4-BE49-F238E27FC236}">
                <a16:creationId xmlns:a16="http://schemas.microsoft.com/office/drawing/2014/main" id="{716CFE72-984E-41CA-A6AD-D80B6CD896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568" y="1857960"/>
            <a:ext cx="2931769" cy="2409825"/>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id="{1F75E8EA-246C-47F8-B3DE-3E4C183ECFAA}"/>
              </a:ext>
            </a:extLst>
          </p:cNvPr>
          <p:cNvSpPr txBox="1"/>
          <p:nvPr/>
        </p:nvSpPr>
        <p:spPr>
          <a:xfrm>
            <a:off x="3444240" y="6419088"/>
            <a:ext cx="5607625" cy="276999"/>
          </a:xfrm>
          <a:prstGeom prst="rect">
            <a:avLst/>
          </a:prstGeom>
          <a:noFill/>
        </p:spPr>
        <p:txBody>
          <a:bodyPr wrap="none" rtlCol="0">
            <a:spAutoFit/>
          </a:bodyPr>
          <a:lstStyle/>
          <a:p>
            <a:r>
              <a:rPr kumimoji="1" lang="ja-JP" altLang="en-US" sz="1200" dirty="0">
                <a:hlinkClick r:id="rId4"/>
              </a:rPr>
              <a:t>「東北大学　田所・大野・岡田・安部</a:t>
            </a:r>
            <a:r>
              <a:rPr kumimoji="1" lang="en-US" altLang="ja-JP" sz="1200" dirty="0">
                <a:hlinkClick r:id="rId4"/>
              </a:rPr>
              <a:t>/</a:t>
            </a:r>
            <a:r>
              <a:rPr kumimoji="1" lang="ja-JP" altLang="en-US" sz="1200" dirty="0">
                <a:hlinkClick r:id="rId4"/>
              </a:rPr>
              <a:t>昆陽</a:t>
            </a:r>
            <a:r>
              <a:rPr kumimoji="1" lang="en-US" altLang="ja-JP" sz="1200" dirty="0">
                <a:hlinkClick r:id="rId4"/>
              </a:rPr>
              <a:t>/</a:t>
            </a:r>
            <a:r>
              <a:rPr kumimoji="1" lang="ja-JP" altLang="en-US" sz="1200" dirty="0">
                <a:hlinkClick r:id="rId4"/>
              </a:rPr>
              <a:t>多田隈・渡辺・高根 研究室」より</a:t>
            </a:r>
            <a:endParaRPr kumimoji="1" lang="ja-JP" altLang="en-US" sz="1200" dirty="0"/>
          </a:p>
        </p:txBody>
      </p:sp>
    </p:spTree>
    <p:extLst>
      <p:ext uri="{BB962C8B-B14F-4D97-AF65-F5344CB8AC3E}">
        <p14:creationId xmlns:p14="http://schemas.microsoft.com/office/powerpoint/2010/main" val="3075545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5D8C09E5-603F-4D00-8144-9667ADAD7DD7}"/>
              </a:ext>
            </a:extLst>
          </p:cNvPr>
          <p:cNvSpPr/>
          <p:nvPr/>
        </p:nvSpPr>
        <p:spPr>
          <a:xfrm>
            <a:off x="60960" y="1500195"/>
            <a:ext cx="8887968" cy="1992597"/>
          </a:xfrm>
          <a:prstGeom prst="rect">
            <a:avLst/>
          </a:prstGeom>
        </p:spPr>
        <p:txBody>
          <a:bodyPr wrap="square">
            <a:spAutoFit/>
          </a:bodyPr>
          <a:lstStyle/>
          <a:p>
            <a:pPr>
              <a:lnSpc>
                <a:spcPct val="150000"/>
              </a:lnSpc>
            </a:pPr>
            <a:r>
              <a:rPr lang="en-US" altLang="ja-JP" sz="1200" dirty="0"/>
              <a:t>     </a:t>
            </a:r>
            <a:r>
              <a:rPr lang="ja-JP" altLang="en-US" sz="1200" dirty="0"/>
              <a:t>　　　　　　　　　　　　　      とうさい　　　　　</a:t>
            </a:r>
            <a:endParaRPr lang="en-US" altLang="ja-JP" sz="1200" dirty="0"/>
          </a:p>
          <a:p>
            <a:pPr>
              <a:lnSpc>
                <a:spcPct val="150000"/>
              </a:lnSpc>
            </a:pPr>
            <a:endParaRPr lang="en-US" altLang="ja-JP" sz="1200" dirty="0"/>
          </a:p>
          <a:p>
            <a:pPr>
              <a:lnSpc>
                <a:spcPct val="150000"/>
              </a:lnSpc>
            </a:pPr>
            <a:r>
              <a:rPr lang="ja-JP" altLang="en-US" sz="1200" dirty="0"/>
              <a:t>　　　　　　　　　　　　　　　　　　　　　　　　　　</a:t>
            </a:r>
            <a:endParaRPr lang="en-US" altLang="ja-JP" sz="1200" dirty="0"/>
          </a:p>
          <a:p>
            <a:pPr>
              <a:lnSpc>
                <a:spcPct val="150000"/>
              </a:lnSpc>
            </a:pPr>
            <a:endParaRPr lang="en-US" altLang="ja-JP" sz="1200" dirty="0"/>
          </a:p>
          <a:p>
            <a:pPr>
              <a:lnSpc>
                <a:spcPct val="150000"/>
              </a:lnSpc>
            </a:pPr>
            <a:r>
              <a:rPr lang="ja-JP" altLang="en-US" sz="1200" dirty="0"/>
              <a:t>　　　　　     はんい　　　　　　　　　しょうさい　　　　　　　　　　　　　　　　　　　　　　　　えんかくそうじゅう</a:t>
            </a:r>
            <a:endParaRPr lang="en-US" altLang="ja-JP" sz="1200" dirty="0"/>
          </a:p>
          <a:p>
            <a:pPr>
              <a:lnSpc>
                <a:spcPct val="150000"/>
              </a:lnSpc>
            </a:pPr>
            <a:endParaRPr lang="en-US" altLang="ja-JP" sz="1200" dirty="0"/>
          </a:p>
          <a:p>
            <a:pPr>
              <a:lnSpc>
                <a:spcPct val="150000"/>
              </a:lnSpc>
            </a:pPr>
            <a:r>
              <a:rPr lang="ja-JP" altLang="en-US" sz="1200" dirty="0"/>
              <a:t>　　　　　　　　　　　　　　　　　　　　　じょうきょう</a:t>
            </a:r>
            <a:endParaRPr lang="en-US" altLang="ja-JP" sz="1200" dirty="0"/>
          </a:p>
        </p:txBody>
      </p:sp>
      <p:sp>
        <p:nvSpPr>
          <p:cNvPr id="7" name="正方形/長方形 6">
            <a:extLst>
              <a:ext uri="{FF2B5EF4-FFF2-40B4-BE49-F238E27FC236}">
                <a16:creationId xmlns:a16="http://schemas.microsoft.com/office/drawing/2014/main" id="{BED3D0FF-0927-41F4-BEA7-20FF1D17AADF}"/>
              </a:ext>
            </a:extLst>
          </p:cNvPr>
          <p:cNvSpPr/>
          <p:nvPr/>
        </p:nvSpPr>
        <p:spPr>
          <a:xfrm>
            <a:off x="195072" y="1613169"/>
            <a:ext cx="8887968" cy="2262158"/>
          </a:xfrm>
          <a:prstGeom prst="rect">
            <a:avLst/>
          </a:prstGeom>
        </p:spPr>
        <p:txBody>
          <a:bodyPr wrap="square">
            <a:spAutoFit/>
          </a:bodyPr>
          <a:lstStyle/>
          <a:p>
            <a:pPr>
              <a:lnSpc>
                <a:spcPct val="150000"/>
              </a:lnSpc>
            </a:pPr>
            <a:r>
              <a:rPr lang="ja-JP" altLang="en-US" sz="2400" dirty="0"/>
              <a:t>　移動ロボットに搭載したレーザースキャナを用いた３次元計測に関する研究を行なっています。移動しながらリアルタイムで</a:t>
            </a:r>
            <a:r>
              <a:rPr lang="ja-JP" altLang="en-US" sz="2400" b="1" dirty="0"/>
              <a:t>広い範囲の情報を詳細に集めることで</a:t>
            </a:r>
            <a:r>
              <a:rPr lang="en-US" altLang="ja-JP" sz="2400" b="1" dirty="0"/>
              <a:t>,</a:t>
            </a:r>
            <a:r>
              <a:rPr lang="ja-JP" altLang="en-US" sz="2400" b="1" dirty="0"/>
              <a:t>ロボットの遠隔操縦を支援することや現場の状況を確認する</a:t>
            </a:r>
            <a:r>
              <a:rPr lang="ja-JP" altLang="en-US" sz="2400" dirty="0"/>
              <a:t>ことができます。</a:t>
            </a:r>
          </a:p>
        </p:txBody>
      </p:sp>
      <p:sp>
        <p:nvSpPr>
          <p:cNvPr id="4" name="テキスト ボックス 3">
            <a:extLst>
              <a:ext uri="{FF2B5EF4-FFF2-40B4-BE49-F238E27FC236}">
                <a16:creationId xmlns:a16="http://schemas.microsoft.com/office/drawing/2014/main" id="{80CE9E66-4547-45AD-8B8F-50D9721BD66D}"/>
              </a:ext>
            </a:extLst>
          </p:cNvPr>
          <p:cNvSpPr txBox="1"/>
          <p:nvPr/>
        </p:nvSpPr>
        <p:spPr>
          <a:xfrm>
            <a:off x="341376" y="438912"/>
            <a:ext cx="4958409" cy="584775"/>
          </a:xfrm>
          <a:prstGeom prst="rect">
            <a:avLst/>
          </a:prstGeom>
          <a:noFill/>
        </p:spPr>
        <p:txBody>
          <a:bodyPr wrap="none" rtlCol="0">
            <a:spAutoFit/>
          </a:bodyPr>
          <a:lstStyle/>
          <a:p>
            <a:r>
              <a:rPr kumimoji="1" lang="ja-JP" altLang="en-US" sz="3200" b="1" dirty="0"/>
              <a:t>災害対応ロボット</a:t>
            </a:r>
            <a:r>
              <a:rPr kumimoji="1" lang="en-US" altLang="ja-JP" sz="3200" b="1" dirty="0"/>
              <a:t>Quince</a:t>
            </a:r>
            <a:endParaRPr kumimoji="1" lang="ja-JP" altLang="en-US" sz="3200" b="1" dirty="0"/>
          </a:p>
        </p:txBody>
      </p:sp>
      <p:sp>
        <p:nvSpPr>
          <p:cNvPr id="6" name="正方形/長方形 5">
            <a:extLst>
              <a:ext uri="{FF2B5EF4-FFF2-40B4-BE49-F238E27FC236}">
                <a16:creationId xmlns:a16="http://schemas.microsoft.com/office/drawing/2014/main" id="{7DE8F261-E2AE-414A-B0E1-DBA3F910BFF2}"/>
              </a:ext>
            </a:extLst>
          </p:cNvPr>
          <p:cNvSpPr/>
          <p:nvPr/>
        </p:nvSpPr>
        <p:spPr>
          <a:xfrm>
            <a:off x="487680" y="1209991"/>
            <a:ext cx="8302752" cy="461665"/>
          </a:xfrm>
          <a:prstGeom prst="rect">
            <a:avLst/>
          </a:prstGeom>
        </p:spPr>
        <p:txBody>
          <a:bodyPr wrap="square">
            <a:spAutoFit/>
          </a:bodyPr>
          <a:lstStyle/>
          <a:p>
            <a:r>
              <a:rPr lang="ja-JP" altLang="en-US" sz="2400" b="1" dirty="0">
                <a:solidFill>
                  <a:srgbClr val="0070C0"/>
                </a:solidFill>
              </a:rPr>
              <a:t>移動ロボットによる三次元計測と三次元地図</a:t>
            </a:r>
          </a:p>
        </p:txBody>
      </p:sp>
      <p:pic>
        <p:nvPicPr>
          <p:cNvPr id="2" name="図 1">
            <a:hlinkClick r:id="rId2"/>
            <a:extLst>
              <a:ext uri="{FF2B5EF4-FFF2-40B4-BE49-F238E27FC236}">
                <a16:creationId xmlns:a16="http://schemas.microsoft.com/office/drawing/2014/main" id="{2AB6E3B2-4289-4FD6-A196-B1D146551D37}"/>
              </a:ext>
            </a:extLst>
          </p:cNvPr>
          <p:cNvPicPr>
            <a:picLocks noChangeAspect="1"/>
          </p:cNvPicPr>
          <p:nvPr/>
        </p:nvPicPr>
        <p:blipFill rotWithShape="1">
          <a:blip r:embed="rId3"/>
          <a:srcRect l="1528" t="3236" r="3867" b="1852"/>
          <a:stretch/>
        </p:blipFill>
        <p:spPr>
          <a:xfrm>
            <a:off x="4079060" y="3862120"/>
            <a:ext cx="4429940" cy="2499920"/>
          </a:xfrm>
          <a:prstGeom prst="rect">
            <a:avLst/>
          </a:prstGeom>
        </p:spPr>
      </p:pic>
      <p:sp>
        <p:nvSpPr>
          <p:cNvPr id="11" name="テキスト ボックス 10">
            <a:extLst>
              <a:ext uri="{FF2B5EF4-FFF2-40B4-BE49-F238E27FC236}">
                <a16:creationId xmlns:a16="http://schemas.microsoft.com/office/drawing/2014/main" id="{647E0B84-3634-47D3-994E-13D448F112E1}"/>
              </a:ext>
            </a:extLst>
          </p:cNvPr>
          <p:cNvSpPr txBox="1"/>
          <p:nvPr/>
        </p:nvSpPr>
        <p:spPr>
          <a:xfrm>
            <a:off x="3444240" y="6419088"/>
            <a:ext cx="5607625" cy="276999"/>
          </a:xfrm>
          <a:prstGeom prst="rect">
            <a:avLst/>
          </a:prstGeom>
          <a:noFill/>
        </p:spPr>
        <p:txBody>
          <a:bodyPr wrap="none" rtlCol="0">
            <a:spAutoFit/>
          </a:bodyPr>
          <a:lstStyle/>
          <a:p>
            <a:r>
              <a:rPr kumimoji="1" lang="ja-JP" altLang="en-US" sz="1200" dirty="0">
                <a:hlinkClick r:id="rId4"/>
              </a:rPr>
              <a:t>「東北大学　田所・大野・岡田・安部</a:t>
            </a:r>
            <a:r>
              <a:rPr kumimoji="1" lang="en-US" altLang="ja-JP" sz="1200" dirty="0">
                <a:hlinkClick r:id="rId4"/>
              </a:rPr>
              <a:t>/</a:t>
            </a:r>
            <a:r>
              <a:rPr kumimoji="1" lang="ja-JP" altLang="en-US" sz="1200" dirty="0">
                <a:hlinkClick r:id="rId4"/>
              </a:rPr>
              <a:t>昆陽</a:t>
            </a:r>
            <a:r>
              <a:rPr kumimoji="1" lang="en-US" altLang="ja-JP" sz="1200" dirty="0">
                <a:hlinkClick r:id="rId4"/>
              </a:rPr>
              <a:t>/</a:t>
            </a:r>
            <a:r>
              <a:rPr kumimoji="1" lang="ja-JP" altLang="en-US" sz="1200" dirty="0">
                <a:hlinkClick r:id="rId4"/>
              </a:rPr>
              <a:t>多田隈・渡辺・高根 研究室」より</a:t>
            </a:r>
            <a:endParaRPr kumimoji="1" lang="ja-JP" altLang="en-US" sz="1200" dirty="0"/>
          </a:p>
        </p:txBody>
      </p:sp>
      <p:pic>
        <p:nvPicPr>
          <p:cNvPr id="3076" name="Picture 4" descr="https://www.rm.is.tohoku.ac.jp/content/images/rescue/large_scan.png">
            <a:hlinkClick r:id="rId5"/>
            <a:extLst>
              <a:ext uri="{FF2B5EF4-FFF2-40B4-BE49-F238E27FC236}">
                <a16:creationId xmlns:a16="http://schemas.microsoft.com/office/drawing/2014/main" id="{58D145B3-3FD1-48CC-9914-11EA6CC3F0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 y="3862120"/>
            <a:ext cx="2819400" cy="1666875"/>
          </a:xfrm>
          <a:prstGeom prst="rect">
            <a:avLst/>
          </a:prstGeom>
          <a:noFill/>
          <a:extLst>
            <a:ext uri="{909E8E84-426E-40DD-AFC4-6F175D3DCCD1}">
              <a14:hiddenFill xmlns:a14="http://schemas.microsoft.com/office/drawing/2010/main">
                <a:solidFill>
                  <a:srgbClr val="FFFFFF"/>
                </a:solidFill>
              </a14:hiddenFill>
            </a:ext>
          </a:extLst>
        </p:spPr>
      </p:pic>
      <p:sp>
        <p:nvSpPr>
          <p:cNvPr id="12" name="正方形/長方形 11">
            <a:extLst>
              <a:ext uri="{FF2B5EF4-FFF2-40B4-BE49-F238E27FC236}">
                <a16:creationId xmlns:a16="http://schemas.microsoft.com/office/drawing/2014/main" id="{E4386EED-4429-4331-A953-80E424757315}"/>
              </a:ext>
            </a:extLst>
          </p:cNvPr>
          <p:cNvSpPr/>
          <p:nvPr/>
        </p:nvSpPr>
        <p:spPr>
          <a:xfrm>
            <a:off x="4079060" y="1979116"/>
            <a:ext cx="1802384" cy="346249"/>
          </a:xfrm>
          <a:prstGeom prst="rect">
            <a:avLst/>
          </a:prstGeom>
        </p:spPr>
        <p:txBody>
          <a:bodyPr wrap="square">
            <a:spAutoFit/>
          </a:bodyPr>
          <a:lstStyle/>
          <a:p>
            <a:pPr>
              <a:lnSpc>
                <a:spcPct val="150000"/>
              </a:lnSpc>
            </a:pPr>
            <a:r>
              <a:rPr lang="en-US" altLang="ja-JP" sz="1200" dirty="0"/>
              <a:t>  </a:t>
            </a:r>
            <a:r>
              <a:rPr lang="ja-JP" altLang="en-US" sz="1200" dirty="0"/>
              <a:t>（反射型のセンサ）</a:t>
            </a:r>
            <a:endParaRPr lang="en-US" altLang="ja-JP" sz="1200" dirty="0"/>
          </a:p>
        </p:txBody>
      </p:sp>
    </p:spTree>
    <p:extLst>
      <p:ext uri="{BB962C8B-B14F-4D97-AF65-F5344CB8AC3E}">
        <p14:creationId xmlns:p14="http://schemas.microsoft.com/office/powerpoint/2010/main" val="1549624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5D8C09E5-603F-4D00-8144-9667ADAD7DD7}"/>
              </a:ext>
            </a:extLst>
          </p:cNvPr>
          <p:cNvSpPr/>
          <p:nvPr/>
        </p:nvSpPr>
        <p:spPr>
          <a:xfrm>
            <a:off x="5198184" y="1671656"/>
            <a:ext cx="3592248" cy="3931589"/>
          </a:xfrm>
          <a:prstGeom prst="rect">
            <a:avLst/>
          </a:prstGeom>
        </p:spPr>
        <p:txBody>
          <a:bodyPr wrap="square">
            <a:spAutoFit/>
          </a:bodyPr>
          <a:lstStyle/>
          <a:p>
            <a:pPr>
              <a:lnSpc>
                <a:spcPct val="150000"/>
              </a:lnSpc>
            </a:pPr>
            <a:r>
              <a:rPr lang="ja-JP" altLang="en-US" sz="1200" dirty="0"/>
              <a:t>　　　クインス　　　　　　 ラン　　  つうしん</a:t>
            </a:r>
            <a:endParaRPr lang="en-US" altLang="ja-JP" sz="1200" dirty="0"/>
          </a:p>
          <a:p>
            <a:pPr>
              <a:lnSpc>
                <a:spcPct val="150000"/>
              </a:lnSpc>
            </a:pPr>
            <a:r>
              <a:rPr lang="ja-JP" altLang="en-US" sz="1200" dirty="0"/>
              <a:t>　</a:t>
            </a:r>
            <a:endParaRPr lang="en-US" altLang="ja-JP" sz="1200" dirty="0"/>
          </a:p>
          <a:p>
            <a:pPr>
              <a:lnSpc>
                <a:spcPct val="150000"/>
              </a:lnSpc>
            </a:pPr>
            <a:r>
              <a:rPr lang="ja-JP" altLang="en-US" sz="1200" dirty="0"/>
              <a:t>　　　　　　　　　　　　えんかくそうさ</a:t>
            </a:r>
            <a:endParaRPr lang="en-US" altLang="ja-JP" sz="1200" dirty="0"/>
          </a:p>
          <a:p>
            <a:pPr>
              <a:lnSpc>
                <a:spcPct val="150000"/>
              </a:lnSpc>
            </a:pPr>
            <a:endParaRPr lang="en-US" altLang="ja-JP" sz="1200" dirty="0"/>
          </a:p>
          <a:p>
            <a:pPr>
              <a:lnSpc>
                <a:spcPct val="150000"/>
              </a:lnSpc>
            </a:pPr>
            <a:r>
              <a:rPr lang="ja-JP" altLang="en-US" sz="1200" dirty="0"/>
              <a:t>えんかくかんさつ</a:t>
            </a:r>
            <a:endParaRPr lang="en-US" altLang="ja-JP" sz="1200" dirty="0"/>
          </a:p>
          <a:p>
            <a:pPr>
              <a:lnSpc>
                <a:spcPct val="150000"/>
              </a:lnSpc>
            </a:pPr>
            <a:endParaRPr lang="en-US" altLang="ja-JP" sz="1200" dirty="0"/>
          </a:p>
          <a:p>
            <a:pPr>
              <a:lnSpc>
                <a:spcPct val="150000"/>
              </a:lnSpc>
            </a:pPr>
            <a:r>
              <a:rPr lang="en-US" altLang="ja-JP" sz="1200" dirty="0"/>
              <a:t>                                          </a:t>
            </a:r>
            <a:r>
              <a:rPr lang="ja-JP" altLang="en-US" sz="1200" dirty="0"/>
              <a:t>　　     えん</a:t>
            </a:r>
            <a:r>
              <a:rPr lang="ja-JP" altLang="en-US" sz="1200" dirty="0" err="1"/>
              <a:t>きょ</a:t>
            </a:r>
            <a:endParaRPr lang="en-US" altLang="ja-JP" sz="1200" dirty="0"/>
          </a:p>
          <a:p>
            <a:pPr>
              <a:lnSpc>
                <a:spcPct val="150000"/>
              </a:lnSpc>
            </a:pPr>
            <a:endParaRPr lang="en-US" altLang="ja-JP" sz="1200" dirty="0"/>
          </a:p>
          <a:p>
            <a:pPr>
              <a:lnSpc>
                <a:spcPct val="150000"/>
              </a:lnSpc>
            </a:pPr>
            <a:r>
              <a:rPr lang="ja-JP" altLang="en-US" sz="1200" dirty="0"/>
              <a:t>りつうしん</a:t>
            </a: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endParaRPr lang="en-US" altLang="ja-JP" sz="1200" dirty="0"/>
          </a:p>
          <a:p>
            <a:pPr>
              <a:lnSpc>
                <a:spcPct val="150000"/>
              </a:lnSpc>
            </a:pPr>
            <a:r>
              <a:rPr lang="en-US" altLang="ja-JP" sz="1200" dirty="0"/>
              <a:t>                            </a:t>
            </a:r>
            <a:r>
              <a:rPr lang="ja-JP" altLang="en-US" sz="1200" dirty="0"/>
              <a:t>　　　　　　　  とくちょう</a:t>
            </a:r>
            <a:endParaRPr lang="en-US" altLang="ja-JP" sz="1200" dirty="0"/>
          </a:p>
          <a:p>
            <a:pPr>
              <a:lnSpc>
                <a:spcPct val="150000"/>
              </a:lnSpc>
            </a:pPr>
            <a:endParaRPr lang="en-US" altLang="ja-JP" sz="1200" dirty="0"/>
          </a:p>
        </p:txBody>
      </p:sp>
      <p:sp>
        <p:nvSpPr>
          <p:cNvPr id="7" name="正方形/長方形 6">
            <a:extLst>
              <a:ext uri="{FF2B5EF4-FFF2-40B4-BE49-F238E27FC236}">
                <a16:creationId xmlns:a16="http://schemas.microsoft.com/office/drawing/2014/main" id="{BED3D0FF-0927-41F4-BEA7-20FF1D17AADF}"/>
              </a:ext>
            </a:extLst>
          </p:cNvPr>
          <p:cNvSpPr/>
          <p:nvPr/>
        </p:nvSpPr>
        <p:spPr>
          <a:xfrm>
            <a:off x="5198184" y="1808205"/>
            <a:ext cx="3657479" cy="4478149"/>
          </a:xfrm>
          <a:prstGeom prst="rect">
            <a:avLst/>
          </a:prstGeom>
        </p:spPr>
        <p:txBody>
          <a:bodyPr wrap="square">
            <a:spAutoFit/>
          </a:bodyPr>
          <a:lstStyle/>
          <a:p>
            <a:pPr>
              <a:lnSpc>
                <a:spcPct val="150000"/>
              </a:lnSpc>
            </a:pPr>
            <a:r>
              <a:rPr lang="ja-JP" altLang="en-US" sz="2400" dirty="0"/>
              <a:t>　</a:t>
            </a:r>
            <a:r>
              <a:rPr lang="en-US" altLang="ja-JP" sz="2400" dirty="0"/>
              <a:t>Quince</a:t>
            </a:r>
            <a:r>
              <a:rPr lang="ja-JP" altLang="en-US" sz="2400" dirty="0"/>
              <a:t>は</a:t>
            </a:r>
            <a:r>
              <a:rPr lang="en-US" altLang="ja-JP" sz="2400" dirty="0"/>
              <a:t>,</a:t>
            </a:r>
            <a:r>
              <a:rPr lang="en-US" altLang="ja-JP" sz="2400" b="1" dirty="0"/>
              <a:t>LAN</a:t>
            </a:r>
            <a:r>
              <a:rPr lang="ja-JP" altLang="en-US" sz="2400" b="1" dirty="0"/>
              <a:t>で通信することで、遠隔操作や遠隔観察等を行う</a:t>
            </a:r>
            <a:r>
              <a:rPr lang="ja-JP" altLang="en-US" sz="2400" dirty="0"/>
              <a:t>ことができます。安定した遠距離通信を確保するため、有線通信、無線通信を組み合わせているのが特徴です。　</a:t>
            </a:r>
          </a:p>
        </p:txBody>
      </p:sp>
      <p:sp>
        <p:nvSpPr>
          <p:cNvPr id="4" name="テキスト ボックス 3">
            <a:extLst>
              <a:ext uri="{FF2B5EF4-FFF2-40B4-BE49-F238E27FC236}">
                <a16:creationId xmlns:a16="http://schemas.microsoft.com/office/drawing/2014/main" id="{80CE9E66-4547-45AD-8B8F-50D9721BD66D}"/>
              </a:ext>
            </a:extLst>
          </p:cNvPr>
          <p:cNvSpPr txBox="1"/>
          <p:nvPr/>
        </p:nvSpPr>
        <p:spPr>
          <a:xfrm>
            <a:off x="341376" y="438912"/>
            <a:ext cx="4958409" cy="584775"/>
          </a:xfrm>
          <a:prstGeom prst="rect">
            <a:avLst/>
          </a:prstGeom>
          <a:noFill/>
        </p:spPr>
        <p:txBody>
          <a:bodyPr wrap="none" rtlCol="0">
            <a:spAutoFit/>
          </a:bodyPr>
          <a:lstStyle/>
          <a:p>
            <a:r>
              <a:rPr kumimoji="1" lang="ja-JP" altLang="en-US" sz="3200" b="1" dirty="0"/>
              <a:t>災害対応ロボット</a:t>
            </a:r>
            <a:r>
              <a:rPr kumimoji="1" lang="en-US" altLang="ja-JP" sz="3200" b="1" dirty="0"/>
              <a:t>Quince</a:t>
            </a:r>
            <a:endParaRPr kumimoji="1" lang="ja-JP" altLang="en-US" sz="3200" b="1" dirty="0"/>
          </a:p>
        </p:txBody>
      </p:sp>
      <p:sp>
        <p:nvSpPr>
          <p:cNvPr id="6" name="正方形/長方形 5">
            <a:extLst>
              <a:ext uri="{FF2B5EF4-FFF2-40B4-BE49-F238E27FC236}">
                <a16:creationId xmlns:a16="http://schemas.microsoft.com/office/drawing/2014/main" id="{7DE8F261-E2AE-414A-B0E1-DBA3F910BFF2}"/>
              </a:ext>
            </a:extLst>
          </p:cNvPr>
          <p:cNvSpPr/>
          <p:nvPr/>
        </p:nvSpPr>
        <p:spPr>
          <a:xfrm>
            <a:off x="487680" y="1209991"/>
            <a:ext cx="8302752" cy="461665"/>
          </a:xfrm>
          <a:prstGeom prst="rect">
            <a:avLst/>
          </a:prstGeom>
        </p:spPr>
        <p:txBody>
          <a:bodyPr wrap="square">
            <a:spAutoFit/>
          </a:bodyPr>
          <a:lstStyle/>
          <a:p>
            <a:r>
              <a:rPr lang="ja-JP" altLang="en-US" sz="2400" b="1" dirty="0">
                <a:solidFill>
                  <a:srgbClr val="0070C0"/>
                </a:solidFill>
              </a:rPr>
              <a:t>システムの構成</a:t>
            </a:r>
          </a:p>
        </p:txBody>
      </p:sp>
      <p:graphicFrame>
        <p:nvGraphicFramePr>
          <p:cNvPr id="2" name="表 1">
            <a:extLst>
              <a:ext uri="{FF2B5EF4-FFF2-40B4-BE49-F238E27FC236}">
                <a16:creationId xmlns:a16="http://schemas.microsoft.com/office/drawing/2014/main" id="{2141C1E8-31A4-46CD-BFB1-41C36CDDAAC0}"/>
              </a:ext>
            </a:extLst>
          </p:cNvPr>
          <p:cNvGraphicFramePr>
            <a:graphicFrameLocks noGrp="1"/>
          </p:cNvGraphicFramePr>
          <p:nvPr/>
        </p:nvGraphicFramePr>
        <p:xfrm>
          <a:off x="-2961132" y="-486887"/>
          <a:ext cx="3249468" cy="426439"/>
        </p:xfrm>
        <a:graphic>
          <a:graphicData uri="http://schemas.openxmlformats.org/drawingml/2006/table">
            <a:tbl>
              <a:tblPr/>
              <a:tblGrid>
                <a:gridCol w="3249468">
                  <a:extLst>
                    <a:ext uri="{9D8B030D-6E8A-4147-A177-3AD203B41FA5}">
                      <a16:colId xmlns:a16="http://schemas.microsoft.com/office/drawing/2014/main" val="3797561565"/>
                    </a:ext>
                  </a:extLst>
                </a:gridCol>
              </a:tblGrid>
              <a:tr h="426439">
                <a:tc>
                  <a:txBody>
                    <a:bodyPr/>
                    <a:lstStyle/>
                    <a:p>
                      <a:endParaRPr lang="ja-JP" altLang="en-US" dirty="0"/>
                    </a:p>
                  </a:txBody>
                  <a:tcPr>
                    <a:lnL>
                      <a:noFill/>
                    </a:lnL>
                    <a:lnR>
                      <a:noFill/>
                    </a:lnR>
                    <a:lnT>
                      <a:noFill/>
                    </a:lnT>
                    <a:lnB>
                      <a:noFill/>
                    </a:lnB>
                  </a:tcPr>
                </a:tc>
                <a:extLst>
                  <a:ext uri="{0D108BD9-81ED-4DB2-BD59-A6C34878D82A}">
                    <a16:rowId xmlns:a16="http://schemas.microsoft.com/office/drawing/2014/main" val="2804162986"/>
                  </a:ext>
                </a:extLst>
              </a:tr>
            </a:tbl>
          </a:graphicData>
        </a:graphic>
      </p:graphicFrame>
      <p:pic>
        <p:nvPicPr>
          <p:cNvPr id="6146" name="Picture 2" descr="システム構成">
            <a:hlinkClick r:id="rId2"/>
            <a:extLst>
              <a:ext uri="{FF2B5EF4-FFF2-40B4-BE49-F238E27FC236}">
                <a16:creationId xmlns:a16="http://schemas.microsoft.com/office/drawing/2014/main" id="{3C8AC6C8-FBAC-4759-9816-06F7FF3FD4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337" y="1857959"/>
            <a:ext cx="4855164" cy="3095061"/>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6468E07A-8ECA-485A-A1CD-4C6C576EFDB2}"/>
              </a:ext>
            </a:extLst>
          </p:cNvPr>
          <p:cNvSpPr txBox="1"/>
          <p:nvPr/>
        </p:nvSpPr>
        <p:spPr>
          <a:xfrm>
            <a:off x="4572000" y="6409477"/>
            <a:ext cx="4400564" cy="276999"/>
          </a:xfrm>
          <a:prstGeom prst="rect">
            <a:avLst/>
          </a:prstGeom>
          <a:noFill/>
        </p:spPr>
        <p:txBody>
          <a:bodyPr wrap="none" rtlCol="0">
            <a:spAutoFit/>
          </a:bodyPr>
          <a:lstStyle/>
          <a:p>
            <a:r>
              <a:rPr kumimoji="1" lang="ja-JP" altLang="en-US" sz="1200" dirty="0">
                <a:hlinkClick r:id="rId4"/>
              </a:rPr>
              <a:t>「</a:t>
            </a:r>
            <a:r>
              <a:rPr kumimoji="1" lang="en-US" altLang="ja-JP" sz="1200" dirty="0" err="1">
                <a:hlinkClick r:id="rId4"/>
              </a:rPr>
              <a:t>furo</a:t>
            </a:r>
            <a:r>
              <a:rPr kumimoji="1" lang="en-US" altLang="ja-JP" sz="1200" dirty="0">
                <a:hlinkClick r:id="rId4"/>
              </a:rPr>
              <a:t>-</a:t>
            </a:r>
            <a:r>
              <a:rPr kumimoji="1" lang="ja-JP" altLang="en-US" sz="1200" dirty="0">
                <a:hlinkClick r:id="rId4"/>
              </a:rPr>
              <a:t>千葉工業大学　未来ロボット技術研究センター」より</a:t>
            </a:r>
            <a:endParaRPr kumimoji="1" lang="ja-JP" altLang="en-US" sz="1200" dirty="0"/>
          </a:p>
        </p:txBody>
      </p:sp>
    </p:spTree>
    <p:extLst>
      <p:ext uri="{BB962C8B-B14F-4D97-AF65-F5344CB8AC3E}">
        <p14:creationId xmlns:p14="http://schemas.microsoft.com/office/powerpoint/2010/main" val="699188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配布資料">
            <a:hlinkClick r:id="rId2"/>
            <a:extLst>
              <a:ext uri="{FF2B5EF4-FFF2-40B4-BE49-F238E27FC236}">
                <a16:creationId xmlns:a16="http://schemas.microsoft.com/office/drawing/2014/main" id="{125DB436-A79D-438D-B1C4-D5613D9048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4614" y="1023687"/>
            <a:ext cx="5238750" cy="3933825"/>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80CE9E66-4547-45AD-8B8F-50D9721BD66D}"/>
              </a:ext>
            </a:extLst>
          </p:cNvPr>
          <p:cNvSpPr txBox="1"/>
          <p:nvPr/>
        </p:nvSpPr>
        <p:spPr>
          <a:xfrm>
            <a:off x="341376" y="438912"/>
            <a:ext cx="4958409" cy="584775"/>
          </a:xfrm>
          <a:prstGeom prst="rect">
            <a:avLst/>
          </a:prstGeom>
          <a:noFill/>
        </p:spPr>
        <p:txBody>
          <a:bodyPr wrap="none" rtlCol="0">
            <a:spAutoFit/>
          </a:bodyPr>
          <a:lstStyle/>
          <a:p>
            <a:r>
              <a:rPr kumimoji="1" lang="ja-JP" altLang="en-US" sz="3200" b="1" dirty="0"/>
              <a:t>災害対応ロボット</a:t>
            </a:r>
            <a:r>
              <a:rPr kumimoji="1" lang="en-US" altLang="ja-JP" sz="3200" b="1" dirty="0"/>
              <a:t>Quince</a:t>
            </a:r>
            <a:endParaRPr kumimoji="1" lang="ja-JP" altLang="en-US" sz="3200" b="1" dirty="0"/>
          </a:p>
        </p:txBody>
      </p:sp>
      <p:sp>
        <p:nvSpPr>
          <p:cNvPr id="6" name="正方形/長方形 5">
            <a:extLst>
              <a:ext uri="{FF2B5EF4-FFF2-40B4-BE49-F238E27FC236}">
                <a16:creationId xmlns:a16="http://schemas.microsoft.com/office/drawing/2014/main" id="{7DE8F261-E2AE-414A-B0E1-DBA3F910BFF2}"/>
              </a:ext>
            </a:extLst>
          </p:cNvPr>
          <p:cNvSpPr/>
          <p:nvPr/>
        </p:nvSpPr>
        <p:spPr>
          <a:xfrm>
            <a:off x="487680" y="1209991"/>
            <a:ext cx="8302752" cy="461665"/>
          </a:xfrm>
          <a:prstGeom prst="rect">
            <a:avLst/>
          </a:prstGeom>
        </p:spPr>
        <p:txBody>
          <a:bodyPr wrap="square">
            <a:spAutoFit/>
          </a:bodyPr>
          <a:lstStyle/>
          <a:p>
            <a:r>
              <a:rPr lang="ja-JP" altLang="en-US" sz="2400" b="1" dirty="0">
                <a:solidFill>
                  <a:srgbClr val="0070C0"/>
                </a:solidFill>
              </a:rPr>
              <a:t>ハードウェア装備・仕様</a:t>
            </a:r>
          </a:p>
        </p:txBody>
      </p:sp>
      <p:graphicFrame>
        <p:nvGraphicFramePr>
          <p:cNvPr id="2" name="表 1">
            <a:extLst>
              <a:ext uri="{FF2B5EF4-FFF2-40B4-BE49-F238E27FC236}">
                <a16:creationId xmlns:a16="http://schemas.microsoft.com/office/drawing/2014/main" id="{2141C1E8-31A4-46CD-BFB1-41C36CDDAAC0}"/>
              </a:ext>
            </a:extLst>
          </p:cNvPr>
          <p:cNvGraphicFramePr>
            <a:graphicFrameLocks noGrp="1"/>
          </p:cNvGraphicFramePr>
          <p:nvPr/>
        </p:nvGraphicFramePr>
        <p:xfrm>
          <a:off x="-2961132" y="-486887"/>
          <a:ext cx="3249468" cy="426439"/>
        </p:xfrm>
        <a:graphic>
          <a:graphicData uri="http://schemas.openxmlformats.org/drawingml/2006/table">
            <a:tbl>
              <a:tblPr/>
              <a:tblGrid>
                <a:gridCol w="3249468">
                  <a:extLst>
                    <a:ext uri="{9D8B030D-6E8A-4147-A177-3AD203B41FA5}">
                      <a16:colId xmlns:a16="http://schemas.microsoft.com/office/drawing/2014/main" val="3797561565"/>
                    </a:ext>
                  </a:extLst>
                </a:gridCol>
              </a:tblGrid>
              <a:tr h="426439">
                <a:tc>
                  <a:txBody>
                    <a:bodyPr/>
                    <a:lstStyle/>
                    <a:p>
                      <a:endParaRPr lang="ja-JP" altLang="en-US" dirty="0"/>
                    </a:p>
                  </a:txBody>
                  <a:tcPr>
                    <a:lnL>
                      <a:noFill/>
                    </a:lnL>
                    <a:lnR>
                      <a:noFill/>
                    </a:lnR>
                    <a:lnT>
                      <a:noFill/>
                    </a:lnT>
                    <a:lnB>
                      <a:noFill/>
                    </a:lnB>
                  </a:tcPr>
                </a:tc>
                <a:extLst>
                  <a:ext uri="{0D108BD9-81ED-4DB2-BD59-A6C34878D82A}">
                    <a16:rowId xmlns:a16="http://schemas.microsoft.com/office/drawing/2014/main" val="2804162986"/>
                  </a:ext>
                </a:extLst>
              </a:tr>
            </a:tbl>
          </a:graphicData>
        </a:graphic>
      </p:graphicFrame>
      <p:sp>
        <p:nvSpPr>
          <p:cNvPr id="10" name="テキスト ボックス 9">
            <a:extLst>
              <a:ext uri="{FF2B5EF4-FFF2-40B4-BE49-F238E27FC236}">
                <a16:creationId xmlns:a16="http://schemas.microsoft.com/office/drawing/2014/main" id="{6468E07A-8ECA-485A-A1CD-4C6C576EFDB2}"/>
              </a:ext>
            </a:extLst>
          </p:cNvPr>
          <p:cNvSpPr txBox="1"/>
          <p:nvPr/>
        </p:nvSpPr>
        <p:spPr>
          <a:xfrm>
            <a:off x="4572000" y="6409477"/>
            <a:ext cx="4400564" cy="276999"/>
          </a:xfrm>
          <a:prstGeom prst="rect">
            <a:avLst/>
          </a:prstGeom>
          <a:noFill/>
        </p:spPr>
        <p:txBody>
          <a:bodyPr wrap="none" rtlCol="0">
            <a:spAutoFit/>
          </a:bodyPr>
          <a:lstStyle/>
          <a:p>
            <a:r>
              <a:rPr kumimoji="1" lang="ja-JP" altLang="en-US" sz="1200" dirty="0">
                <a:hlinkClick r:id="rId4"/>
              </a:rPr>
              <a:t>「</a:t>
            </a:r>
            <a:r>
              <a:rPr kumimoji="1" lang="en-US" altLang="ja-JP" sz="1200" dirty="0" err="1">
                <a:hlinkClick r:id="rId4"/>
              </a:rPr>
              <a:t>furo</a:t>
            </a:r>
            <a:r>
              <a:rPr kumimoji="1" lang="en-US" altLang="ja-JP" sz="1200" dirty="0">
                <a:hlinkClick r:id="rId4"/>
              </a:rPr>
              <a:t>-</a:t>
            </a:r>
            <a:r>
              <a:rPr kumimoji="1" lang="ja-JP" altLang="en-US" sz="1200" dirty="0">
                <a:hlinkClick r:id="rId4"/>
              </a:rPr>
              <a:t>千葉工業大学　未来ロボット技術研究センター」より</a:t>
            </a:r>
            <a:endParaRPr kumimoji="1" lang="ja-JP" altLang="en-US" sz="1200" dirty="0"/>
          </a:p>
        </p:txBody>
      </p:sp>
      <p:pic>
        <p:nvPicPr>
          <p:cNvPr id="7170" name="Picture 2" descr="Quince">
            <a:hlinkClick r:id="rId5"/>
            <a:extLst>
              <a:ext uri="{FF2B5EF4-FFF2-40B4-BE49-F238E27FC236}">
                <a16:creationId xmlns:a16="http://schemas.microsoft.com/office/drawing/2014/main" id="{7B1E5302-0385-4685-A0F3-D1DDB486BE8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0576" y="3875169"/>
            <a:ext cx="4148545" cy="254391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表 2">
            <a:extLst>
              <a:ext uri="{FF2B5EF4-FFF2-40B4-BE49-F238E27FC236}">
                <a16:creationId xmlns:a16="http://schemas.microsoft.com/office/drawing/2014/main" id="{C09A7A35-429B-493D-9DAF-0D08DD39D776}"/>
              </a:ext>
            </a:extLst>
          </p:cNvPr>
          <p:cNvGraphicFramePr>
            <a:graphicFrameLocks noGrp="1"/>
          </p:cNvGraphicFramePr>
          <p:nvPr>
            <p:extLst>
              <p:ext uri="{D42A27DB-BD31-4B8C-83A1-F6EECF244321}">
                <p14:modId xmlns:p14="http://schemas.microsoft.com/office/powerpoint/2010/main" val="2212934378"/>
              </p:ext>
            </p:extLst>
          </p:nvPr>
        </p:nvGraphicFramePr>
        <p:xfrm>
          <a:off x="302768" y="1671656"/>
          <a:ext cx="3380246" cy="2141220"/>
        </p:xfrm>
        <a:graphic>
          <a:graphicData uri="http://schemas.openxmlformats.org/drawingml/2006/table">
            <a:tbl>
              <a:tblPr>
                <a:tableStyleId>{5940675A-B579-460E-94D1-54222C63F5DA}</a:tableStyleId>
              </a:tblPr>
              <a:tblGrid>
                <a:gridCol w="1289501">
                  <a:extLst>
                    <a:ext uri="{9D8B030D-6E8A-4147-A177-3AD203B41FA5}">
                      <a16:colId xmlns:a16="http://schemas.microsoft.com/office/drawing/2014/main" val="2065659467"/>
                    </a:ext>
                  </a:extLst>
                </a:gridCol>
                <a:gridCol w="2090745">
                  <a:extLst>
                    <a:ext uri="{9D8B030D-6E8A-4147-A177-3AD203B41FA5}">
                      <a16:colId xmlns:a16="http://schemas.microsoft.com/office/drawing/2014/main" val="2526969251"/>
                    </a:ext>
                  </a:extLst>
                </a:gridCol>
              </a:tblGrid>
              <a:tr h="182062">
                <a:tc>
                  <a:txBody>
                    <a:bodyPr/>
                    <a:lstStyle/>
                    <a:p>
                      <a:r>
                        <a:rPr lang="ja-JP" altLang="en-US" sz="1600" dirty="0">
                          <a:effectLst/>
                        </a:rPr>
                        <a:t>全長</a:t>
                      </a:r>
                      <a:endParaRPr lang="ja-JP" altLang="en-US" sz="1600" dirty="0">
                        <a:solidFill>
                          <a:srgbClr val="333333"/>
                        </a:solidFill>
                        <a:effectLst/>
                      </a:endParaRPr>
                    </a:p>
                  </a:txBody>
                  <a:tcPr marL="38100" marR="38100" marT="19050" marB="19050" anchor="ctr"/>
                </a:tc>
                <a:tc>
                  <a:txBody>
                    <a:bodyPr/>
                    <a:lstStyle/>
                    <a:p>
                      <a:r>
                        <a:rPr lang="en-US" sz="1600">
                          <a:effectLst/>
                        </a:rPr>
                        <a:t>665～1099[mm]</a:t>
                      </a:r>
                      <a:endParaRPr lang="en-US" sz="1600">
                        <a:solidFill>
                          <a:srgbClr val="333333"/>
                        </a:solidFill>
                        <a:effectLst/>
                      </a:endParaRPr>
                    </a:p>
                  </a:txBody>
                  <a:tcPr marL="38100" marR="38100" marT="19050" marB="19050" anchor="ctr"/>
                </a:tc>
                <a:extLst>
                  <a:ext uri="{0D108BD9-81ED-4DB2-BD59-A6C34878D82A}">
                    <a16:rowId xmlns:a16="http://schemas.microsoft.com/office/drawing/2014/main" val="3864906398"/>
                  </a:ext>
                </a:extLst>
              </a:tr>
              <a:tr h="182062">
                <a:tc>
                  <a:txBody>
                    <a:bodyPr/>
                    <a:lstStyle/>
                    <a:p>
                      <a:r>
                        <a:rPr lang="ja-JP" altLang="en-US" sz="1600" dirty="0">
                          <a:effectLst/>
                        </a:rPr>
                        <a:t>全幅</a:t>
                      </a:r>
                      <a:endParaRPr lang="ja-JP" altLang="en-US" sz="1600" dirty="0">
                        <a:solidFill>
                          <a:srgbClr val="333333"/>
                        </a:solidFill>
                        <a:effectLst/>
                      </a:endParaRPr>
                    </a:p>
                  </a:txBody>
                  <a:tcPr marL="38100" marR="38100" marT="19050" marB="19050" anchor="ctr"/>
                </a:tc>
                <a:tc>
                  <a:txBody>
                    <a:bodyPr/>
                    <a:lstStyle/>
                    <a:p>
                      <a:r>
                        <a:rPr lang="en-US" sz="1600">
                          <a:effectLst/>
                        </a:rPr>
                        <a:t>480 [mm]</a:t>
                      </a:r>
                      <a:endParaRPr lang="en-US" sz="1600">
                        <a:solidFill>
                          <a:srgbClr val="333333"/>
                        </a:solidFill>
                        <a:effectLst/>
                      </a:endParaRPr>
                    </a:p>
                  </a:txBody>
                  <a:tcPr marL="38100" marR="38100" marT="19050" marB="19050" anchor="ctr"/>
                </a:tc>
                <a:extLst>
                  <a:ext uri="{0D108BD9-81ED-4DB2-BD59-A6C34878D82A}">
                    <a16:rowId xmlns:a16="http://schemas.microsoft.com/office/drawing/2014/main" val="255373674"/>
                  </a:ext>
                </a:extLst>
              </a:tr>
              <a:tr h="182062">
                <a:tc>
                  <a:txBody>
                    <a:bodyPr/>
                    <a:lstStyle/>
                    <a:p>
                      <a:r>
                        <a:rPr lang="ja-JP" altLang="en-US" sz="1600" dirty="0">
                          <a:effectLst/>
                        </a:rPr>
                        <a:t>高さ</a:t>
                      </a:r>
                      <a:endParaRPr lang="ja-JP" altLang="en-US" sz="1600" dirty="0">
                        <a:solidFill>
                          <a:srgbClr val="333333"/>
                        </a:solidFill>
                        <a:effectLst/>
                      </a:endParaRPr>
                    </a:p>
                  </a:txBody>
                  <a:tcPr marL="38100" marR="38100" marT="19050" marB="19050" anchor="ctr"/>
                </a:tc>
                <a:tc>
                  <a:txBody>
                    <a:bodyPr/>
                    <a:lstStyle/>
                    <a:p>
                      <a:r>
                        <a:rPr lang="en-US" sz="1600">
                          <a:effectLst/>
                        </a:rPr>
                        <a:t>225 [mm]</a:t>
                      </a:r>
                      <a:endParaRPr lang="en-US" sz="1600">
                        <a:solidFill>
                          <a:srgbClr val="333333"/>
                        </a:solidFill>
                        <a:effectLst/>
                      </a:endParaRPr>
                    </a:p>
                  </a:txBody>
                  <a:tcPr marL="38100" marR="38100" marT="19050" marB="19050" anchor="ctr"/>
                </a:tc>
                <a:extLst>
                  <a:ext uri="{0D108BD9-81ED-4DB2-BD59-A6C34878D82A}">
                    <a16:rowId xmlns:a16="http://schemas.microsoft.com/office/drawing/2014/main" val="1097672631"/>
                  </a:ext>
                </a:extLst>
              </a:tr>
              <a:tr h="182062">
                <a:tc>
                  <a:txBody>
                    <a:bodyPr/>
                    <a:lstStyle/>
                    <a:p>
                      <a:r>
                        <a:rPr lang="ja-JP" altLang="en-US" sz="1600" dirty="0">
                          <a:effectLst/>
                        </a:rPr>
                        <a:t>体重</a:t>
                      </a:r>
                      <a:endParaRPr lang="ja-JP" altLang="en-US" sz="1600" dirty="0">
                        <a:solidFill>
                          <a:srgbClr val="333333"/>
                        </a:solidFill>
                        <a:effectLst/>
                      </a:endParaRPr>
                    </a:p>
                  </a:txBody>
                  <a:tcPr marL="38100" marR="38100" marT="19050" marB="19050" anchor="ctr"/>
                </a:tc>
                <a:tc>
                  <a:txBody>
                    <a:bodyPr/>
                    <a:lstStyle/>
                    <a:p>
                      <a:r>
                        <a:rPr lang="en-US" sz="1600" dirty="0">
                          <a:effectLst/>
                        </a:rPr>
                        <a:t>26.4 [kg]</a:t>
                      </a:r>
                      <a:endParaRPr lang="en-US" sz="1600" dirty="0">
                        <a:solidFill>
                          <a:srgbClr val="333333"/>
                        </a:solidFill>
                        <a:effectLst/>
                      </a:endParaRPr>
                    </a:p>
                  </a:txBody>
                  <a:tcPr marL="38100" marR="38100" marT="19050" marB="19050" anchor="ctr"/>
                </a:tc>
                <a:extLst>
                  <a:ext uri="{0D108BD9-81ED-4DB2-BD59-A6C34878D82A}">
                    <a16:rowId xmlns:a16="http://schemas.microsoft.com/office/drawing/2014/main" val="1602844205"/>
                  </a:ext>
                </a:extLst>
              </a:tr>
              <a:tr h="501780">
                <a:tc>
                  <a:txBody>
                    <a:bodyPr/>
                    <a:lstStyle/>
                    <a:p>
                      <a:r>
                        <a:rPr lang="ja-JP" altLang="en-US" sz="1600" dirty="0">
                          <a:effectLst/>
                        </a:rPr>
                        <a:t>標準装備</a:t>
                      </a:r>
                      <a:endParaRPr lang="ja-JP" altLang="en-US" sz="1600" dirty="0">
                        <a:solidFill>
                          <a:srgbClr val="333333"/>
                        </a:solidFill>
                        <a:effectLst/>
                      </a:endParaRPr>
                    </a:p>
                  </a:txBody>
                  <a:tcPr marL="38100" marR="38100" marT="19050" marB="19050" anchor="ctr"/>
                </a:tc>
                <a:tc>
                  <a:txBody>
                    <a:bodyPr/>
                    <a:lstStyle/>
                    <a:p>
                      <a:r>
                        <a:rPr lang="en-US" altLang="ja-JP" sz="1600" dirty="0">
                          <a:effectLst/>
                        </a:rPr>
                        <a:t>3ch</a:t>
                      </a:r>
                      <a:r>
                        <a:rPr lang="ja-JP" altLang="en-US" sz="1600" dirty="0">
                          <a:effectLst/>
                        </a:rPr>
                        <a:t>カメラ（前後、俯瞰）、マイクロフォン・スピーカ、</a:t>
                      </a:r>
                      <a:r>
                        <a:rPr lang="en-US" altLang="ja-JP" sz="1600" dirty="0">
                          <a:effectLst/>
                        </a:rPr>
                        <a:t>PSD</a:t>
                      </a:r>
                      <a:r>
                        <a:rPr lang="ja-JP" altLang="en-US" sz="1600" dirty="0">
                          <a:effectLst/>
                        </a:rPr>
                        <a:t>センサ</a:t>
                      </a:r>
                      <a:endParaRPr lang="ja-JP" altLang="en-US" sz="1600" dirty="0">
                        <a:solidFill>
                          <a:srgbClr val="333333"/>
                        </a:solidFill>
                        <a:effectLst/>
                      </a:endParaRPr>
                    </a:p>
                  </a:txBody>
                  <a:tcPr marL="38100" marR="38100" marT="19050" marB="19050" anchor="ctr"/>
                </a:tc>
                <a:extLst>
                  <a:ext uri="{0D108BD9-81ED-4DB2-BD59-A6C34878D82A}">
                    <a16:rowId xmlns:a16="http://schemas.microsoft.com/office/drawing/2014/main" val="1634738550"/>
                  </a:ext>
                </a:extLst>
              </a:tr>
            </a:tbl>
          </a:graphicData>
        </a:graphic>
      </p:graphicFrame>
      <p:graphicFrame>
        <p:nvGraphicFramePr>
          <p:cNvPr id="5" name="表 4">
            <a:extLst>
              <a:ext uri="{FF2B5EF4-FFF2-40B4-BE49-F238E27FC236}">
                <a16:creationId xmlns:a16="http://schemas.microsoft.com/office/drawing/2014/main" id="{47A9F26A-BEA1-43EF-930A-A8C03AD8F41D}"/>
              </a:ext>
            </a:extLst>
          </p:cNvPr>
          <p:cNvGraphicFramePr>
            <a:graphicFrameLocks noGrp="1"/>
          </p:cNvGraphicFramePr>
          <p:nvPr>
            <p:extLst>
              <p:ext uri="{D42A27DB-BD31-4B8C-83A1-F6EECF244321}">
                <p14:modId xmlns:p14="http://schemas.microsoft.com/office/powerpoint/2010/main" val="612781245"/>
              </p:ext>
            </p:extLst>
          </p:nvPr>
        </p:nvGraphicFramePr>
        <p:xfrm>
          <a:off x="4639056" y="5032381"/>
          <a:ext cx="4333508" cy="1302226"/>
        </p:xfrm>
        <a:graphic>
          <a:graphicData uri="http://schemas.openxmlformats.org/drawingml/2006/table">
            <a:tbl>
              <a:tblPr>
                <a:tableStyleId>{5940675A-B579-460E-94D1-54222C63F5DA}</a:tableStyleId>
              </a:tblPr>
              <a:tblGrid>
                <a:gridCol w="1653153">
                  <a:extLst>
                    <a:ext uri="{9D8B030D-6E8A-4147-A177-3AD203B41FA5}">
                      <a16:colId xmlns:a16="http://schemas.microsoft.com/office/drawing/2014/main" val="3039114719"/>
                    </a:ext>
                  </a:extLst>
                </a:gridCol>
                <a:gridCol w="2680355">
                  <a:extLst>
                    <a:ext uri="{9D8B030D-6E8A-4147-A177-3AD203B41FA5}">
                      <a16:colId xmlns:a16="http://schemas.microsoft.com/office/drawing/2014/main" val="833642513"/>
                    </a:ext>
                  </a:extLst>
                </a:gridCol>
              </a:tblGrid>
              <a:tr h="1302226">
                <a:tc>
                  <a:txBody>
                    <a:bodyPr/>
                    <a:lstStyle/>
                    <a:p>
                      <a:r>
                        <a:rPr lang="ja-JP" altLang="en-US" sz="1600" dirty="0">
                          <a:effectLst/>
                        </a:rPr>
                        <a:t>オプション装備</a:t>
                      </a:r>
                      <a:endParaRPr lang="ja-JP" altLang="en-US" sz="1600" dirty="0">
                        <a:solidFill>
                          <a:srgbClr val="333333"/>
                        </a:solidFill>
                        <a:effectLst/>
                      </a:endParaRPr>
                    </a:p>
                  </a:txBody>
                  <a:tcPr marL="38100" marR="38100" marT="19050" marB="19050" anchor="ctr"/>
                </a:tc>
                <a:tc>
                  <a:txBody>
                    <a:bodyPr/>
                    <a:lstStyle/>
                    <a:p>
                      <a:r>
                        <a:rPr lang="ja-JP" altLang="en-US" sz="1600" dirty="0">
                          <a:effectLst/>
                        </a:rPr>
                        <a:t>パンチルトズームカメラ、６</a:t>
                      </a:r>
                      <a:r>
                        <a:rPr lang="en-US" altLang="ja-JP" sz="1600" dirty="0">
                          <a:effectLst/>
                        </a:rPr>
                        <a:t>DOF</a:t>
                      </a:r>
                      <a:r>
                        <a:rPr lang="ja-JP" altLang="en-US" sz="1600" dirty="0">
                          <a:effectLst/>
                        </a:rPr>
                        <a:t>マニピュレータ、赤外線サーモグラフィ、</a:t>
                      </a:r>
                      <a:r>
                        <a:rPr lang="en-US" altLang="ja-JP" sz="1600" dirty="0">
                          <a:effectLst/>
                        </a:rPr>
                        <a:t>CO2</a:t>
                      </a:r>
                      <a:r>
                        <a:rPr lang="ja-JP" altLang="en-US" sz="1600" dirty="0">
                          <a:effectLst/>
                        </a:rPr>
                        <a:t>センサ・３</a:t>
                      </a:r>
                      <a:r>
                        <a:rPr lang="en-US" altLang="ja-JP" sz="1600" dirty="0">
                          <a:effectLst/>
                        </a:rPr>
                        <a:t>D</a:t>
                      </a:r>
                      <a:r>
                        <a:rPr lang="ja-JP" altLang="en-US" sz="1600" dirty="0">
                          <a:effectLst/>
                        </a:rPr>
                        <a:t>レーザーレンジファインダ</a:t>
                      </a:r>
                      <a:endParaRPr lang="ja-JP" altLang="en-US" sz="1600" dirty="0">
                        <a:solidFill>
                          <a:srgbClr val="333333"/>
                        </a:solidFill>
                        <a:effectLst/>
                      </a:endParaRPr>
                    </a:p>
                  </a:txBody>
                  <a:tcPr marL="38100" marR="38100" marT="19050" marB="19050" anchor="ctr"/>
                </a:tc>
                <a:extLst>
                  <a:ext uri="{0D108BD9-81ED-4DB2-BD59-A6C34878D82A}">
                    <a16:rowId xmlns:a16="http://schemas.microsoft.com/office/drawing/2014/main" val="3693510330"/>
                  </a:ext>
                </a:extLst>
              </a:tr>
            </a:tbl>
          </a:graphicData>
        </a:graphic>
      </p:graphicFrame>
    </p:spTree>
    <p:extLst>
      <p:ext uri="{BB962C8B-B14F-4D97-AF65-F5344CB8AC3E}">
        <p14:creationId xmlns:p14="http://schemas.microsoft.com/office/powerpoint/2010/main" val="251763798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メイリオ">
      <a:majorFont>
        <a:latin typeface="Meiryo UI"/>
        <a:ea typeface="メイリオ"/>
        <a:cs typeface=""/>
      </a:majorFont>
      <a:minorFont>
        <a:latin typeface="Meiryo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16763D660CA5849BDBA2DD8AB3CF7C2" ma:contentTypeVersion="8" ma:contentTypeDescription="新しいドキュメントを作成します。" ma:contentTypeScope="" ma:versionID="551b6235134549cc69d3fe064675a555">
  <xsd:schema xmlns:xsd="http://www.w3.org/2001/XMLSchema" xmlns:xs="http://www.w3.org/2001/XMLSchema" xmlns:p="http://schemas.microsoft.com/office/2006/metadata/properties" xmlns:ns3="68f409d2-ab45-438d-8c1d-2766fb6ead72" targetNamespace="http://schemas.microsoft.com/office/2006/metadata/properties" ma:root="true" ma:fieldsID="c53e6aca9cef732bbb99ebe9b8b70e1e" ns3:_="">
    <xsd:import namespace="68f409d2-ab45-438d-8c1d-2766fb6ead7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f409d2-ab45-438d-8c1d-2766fb6ead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1407E99-3DE1-4845-9DFA-CD3469EABB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f409d2-ab45-438d-8c1d-2766fb6ead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6A32164-4AAB-4B58-B28A-22BF82B0081B}">
  <ds:schemaRefs>
    <ds:schemaRef ds:uri="http://schemas.microsoft.com/sharepoint/v3/contenttype/forms"/>
  </ds:schemaRefs>
</ds:datastoreItem>
</file>

<file path=customXml/itemProps3.xml><?xml version="1.0" encoding="utf-8"?>
<ds:datastoreItem xmlns:ds="http://schemas.openxmlformats.org/officeDocument/2006/customXml" ds:itemID="{89E4D67E-CE8B-48D0-8FBA-34406470039A}">
  <ds:schemaRefs>
    <ds:schemaRef ds:uri="http://www.w3.org/XML/1998/namespace"/>
    <ds:schemaRef ds:uri="http://purl.org/dc/terms/"/>
    <ds:schemaRef ds:uri="http://schemas.microsoft.com/office/2006/documentManagement/types"/>
    <ds:schemaRef ds:uri="http://purl.org/dc/elements/1.1/"/>
    <ds:schemaRef ds:uri="http://purl.org/dc/dcmitype/"/>
    <ds:schemaRef ds:uri="http://schemas.microsoft.com/office/infopath/2007/PartnerControls"/>
    <ds:schemaRef ds:uri="http://schemas.openxmlformats.org/package/2006/metadata/core-properties"/>
    <ds:schemaRef ds:uri="68f409d2-ab45-438d-8c1d-2766fb6ead72"/>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972</TotalTime>
  <Words>937</Words>
  <Application>Microsoft Office PowerPoint</Application>
  <PresentationFormat>画面に合わせる (4:3)</PresentationFormat>
  <Paragraphs>92</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Meiryo UI</vt:lpstr>
      <vt:lpstr>メイリオ</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takeru02d</dc:creator>
  <cp:lastModifiedBy>takeru02d</cp:lastModifiedBy>
  <cp:revision>10</cp:revision>
  <cp:lastPrinted>2021-01-16T13:56:35Z</cp:lastPrinted>
  <dcterms:created xsi:type="dcterms:W3CDTF">2021-01-16T08:54:47Z</dcterms:created>
  <dcterms:modified xsi:type="dcterms:W3CDTF">2021-01-17T01:07:39Z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0x010100D16763D660CA5849BDBA2DD8AB3CF7C2</vt:lpwstr>
  </property>
</Properties>
</file>