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7" r:id="rId3"/>
    <p:sldId id="266" r:id="rId4"/>
    <p:sldId id="264" r:id="rId5"/>
    <p:sldId id="265" r:id="rId6"/>
    <p:sldId id="263" r:id="rId7"/>
    <p:sldId id="256" r:id="rId8"/>
    <p:sldId id="257" r:id="rId9"/>
    <p:sldId id="258" r:id="rId10"/>
    <p:sldId id="259" r:id="rId11"/>
    <p:sldId id="260" r:id="rId12"/>
    <p:sldId id="261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8F"/>
    <a:srgbClr val="3399FF"/>
    <a:srgbClr val="C0C0C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4F9220-DB07-4646-BA7F-3A1E9758F16A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ED9B5BDA-F825-4048-9C66-7C6CDC2E0050}">
      <dgm:prSet phldrT="[テキスト]" phldr="1"/>
      <dgm:spPr/>
      <dgm:t>
        <a:bodyPr/>
        <a:lstStyle/>
        <a:p>
          <a:endParaRPr kumimoji="1" lang="ja-JP" altLang="en-US" dirty="0"/>
        </a:p>
      </dgm:t>
    </dgm:pt>
    <dgm:pt modelId="{71885242-1A52-4A57-B270-D59723807D18}" type="parTrans" cxnId="{4FC1B99F-0F01-4E64-8F4E-C5BED0F27738}">
      <dgm:prSet/>
      <dgm:spPr/>
      <dgm:t>
        <a:bodyPr/>
        <a:lstStyle/>
        <a:p>
          <a:endParaRPr kumimoji="1" lang="ja-JP" altLang="en-US"/>
        </a:p>
      </dgm:t>
    </dgm:pt>
    <dgm:pt modelId="{15422CD2-0FB1-41A7-986B-DD4126592228}" type="sibTrans" cxnId="{4FC1B99F-0F01-4E64-8F4E-C5BED0F27738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>
          <a:solidFill>
            <a:srgbClr val="FF0000"/>
          </a:solidFill>
        </a:ln>
      </dgm:spPr>
      <dgm:t>
        <a:bodyPr/>
        <a:lstStyle/>
        <a:p>
          <a:endParaRPr kumimoji="1" lang="ja-JP" altLang="en-US"/>
        </a:p>
      </dgm:t>
    </dgm:pt>
    <dgm:pt modelId="{F667D199-25C8-4746-8216-44CF5E99B7A4}" type="pres">
      <dgm:prSet presAssocID="{DC4F9220-DB07-4646-BA7F-3A1E9758F16A}" presName="Name0" presStyleCnt="0">
        <dgm:presLayoutVars>
          <dgm:dir/>
        </dgm:presLayoutVars>
      </dgm:prSet>
      <dgm:spPr/>
    </dgm:pt>
    <dgm:pt modelId="{DBA41FE0-F34A-48E5-BDB1-F74C447AAF2D}" type="pres">
      <dgm:prSet presAssocID="{15422CD2-0FB1-41A7-986B-DD4126592228}" presName="picture_1" presStyleLbl="bgImgPlace1" presStyleIdx="0" presStyleCnt="1"/>
      <dgm:spPr/>
    </dgm:pt>
    <dgm:pt modelId="{9FF5EC97-25B3-4053-8E4D-4D5CB57D4AD2}" type="pres">
      <dgm:prSet presAssocID="{ED9B5BDA-F825-4048-9C66-7C6CDC2E0050}" presName="text_1" presStyleLbl="node1" presStyleIdx="0" presStyleCnt="0">
        <dgm:presLayoutVars>
          <dgm:bulletEnabled val="1"/>
        </dgm:presLayoutVars>
      </dgm:prSet>
      <dgm:spPr/>
    </dgm:pt>
    <dgm:pt modelId="{B97E7699-8169-4CAA-80CA-EB3E2F6472C5}" type="pres">
      <dgm:prSet presAssocID="{DC4F9220-DB07-4646-BA7F-3A1E9758F16A}" presName="maxNode" presStyleCnt="0"/>
      <dgm:spPr/>
    </dgm:pt>
    <dgm:pt modelId="{AC2BD7D8-097A-4E76-8862-4535FDC16031}" type="pres">
      <dgm:prSet presAssocID="{DC4F9220-DB07-4646-BA7F-3A1E9758F16A}" presName="Name33" presStyleCnt="0"/>
      <dgm:spPr/>
    </dgm:pt>
  </dgm:ptLst>
  <dgm:cxnLst>
    <dgm:cxn modelId="{37A4DA4C-E1A8-4726-932A-960DB9EBA456}" type="presOf" srcId="{DC4F9220-DB07-4646-BA7F-3A1E9758F16A}" destId="{F667D199-25C8-4746-8216-44CF5E99B7A4}" srcOrd="0" destOrd="0" presId="urn:microsoft.com/office/officeart/2008/layout/AccentedPicture"/>
    <dgm:cxn modelId="{4FC1B99F-0F01-4E64-8F4E-C5BED0F27738}" srcId="{DC4F9220-DB07-4646-BA7F-3A1E9758F16A}" destId="{ED9B5BDA-F825-4048-9C66-7C6CDC2E0050}" srcOrd="0" destOrd="0" parTransId="{71885242-1A52-4A57-B270-D59723807D18}" sibTransId="{15422CD2-0FB1-41A7-986B-DD4126592228}"/>
    <dgm:cxn modelId="{252B5CC3-B41A-4D9C-A9E6-FD047A4927A0}" type="presOf" srcId="{15422CD2-0FB1-41A7-986B-DD4126592228}" destId="{DBA41FE0-F34A-48E5-BDB1-F74C447AAF2D}" srcOrd="0" destOrd="0" presId="urn:microsoft.com/office/officeart/2008/layout/AccentedPicture"/>
    <dgm:cxn modelId="{BE62AFED-5C87-4BC1-8CC8-9AD6CFF5E893}" type="presOf" srcId="{ED9B5BDA-F825-4048-9C66-7C6CDC2E0050}" destId="{9FF5EC97-25B3-4053-8E4D-4D5CB57D4AD2}" srcOrd="0" destOrd="0" presId="urn:microsoft.com/office/officeart/2008/layout/AccentedPicture"/>
    <dgm:cxn modelId="{7B74D6CC-12BE-44C1-B23D-AD50AE0D2EB0}" type="presParOf" srcId="{F667D199-25C8-4746-8216-44CF5E99B7A4}" destId="{DBA41FE0-F34A-48E5-BDB1-F74C447AAF2D}" srcOrd="0" destOrd="0" presId="urn:microsoft.com/office/officeart/2008/layout/AccentedPicture"/>
    <dgm:cxn modelId="{1683122B-32B8-4D5C-9A57-251129197CF4}" type="presParOf" srcId="{F667D199-25C8-4746-8216-44CF5E99B7A4}" destId="{9FF5EC97-25B3-4053-8E4D-4D5CB57D4AD2}" srcOrd="1" destOrd="0" presId="urn:microsoft.com/office/officeart/2008/layout/AccentedPicture"/>
    <dgm:cxn modelId="{5FD4BECB-508B-4DFE-B2F3-E644552FB399}" type="presParOf" srcId="{F667D199-25C8-4746-8216-44CF5E99B7A4}" destId="{B97E7699-8169-4CAA-80CA-EB3E2F6472C5}" srcOrd="2" destOrd="0" presId="urn:microsoft.com/office/officeart/2008/layout/AccentedPicture"/>
    <dgm:cxn modelId="{5F44FC1E-C084-4BA5-8206-B5015E13E45E}" type="presParOf" srcId="{B97E7699-8169-4CAA-80CA-EB3E2F6472C5}" destId="{AC2BD7D8-097A-4E76-8862-4535FDC16031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A41FE0-F34A-48E5-BDB1-F74C447AAF2D}">
      <dsp:nvSpPr>
        <dsp:cNvPr id="0" name=""/>
        <dsp:cNvSpPr/>
      </dsp:nvSpPr>
      <dsp:spPr>
        <a:xfrm>
          <a:off x="0" y="88973"/>
          <a:ext cx="1821979" cy="2323952"/>
        </a:xfrm>
        <a:prstGeom prst="round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5EC97-25B3-4053-8E4D-4D5CB57D4AD2}">
      <dsp:nvSpPr>
        <dsp:cNvPr id="0" name=""/>
        <dsp:cNvSpPr/>
      </dsp:nvSpPr>
      <dsp:spPr>
        <a:xfrm>
          <a:off x="72879" y="1018554"/>
          <a:ext cx="1402923" cy="139437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2200" kern="1200" dirty="0"/>
        </a:p>
      </dsp:txBody>
      <dsp:txXfrm>
        <a:off x="72879" y="1018554"/>
        <a:ext cx="1402923" cy="1394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5" y="136524"/>
            <a:ext cx="8939462" cy="633497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rgbClr val="3399FF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01E4E98-4499-4D79-9BD3-C7901BB2105E}"/>
              </a:ext>
            </a:extLst>
          </p:cNvPr>
          <p:cNvCxnSpPr>
            <a:cxnSpLocks/>
          </p:cNvCxnSpPr>
          <p:nvPr userDrawn="1"/>
        </p:nvCxnSpPr>
        <p:spPr>
          <a:xfrm>
            <a:off x="0" y="742910"/>
            <a:ext cx="91440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88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37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1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7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13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7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516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22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45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471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51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B3637-515B-4DEF-949B-05AF90D5B363}" type="datetimeFigureOut">
              <a:rPr kumimoji="1" lang="ja-JP" altLang="en-US" smtClean="0"/>
              <a:t>2020/2/7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863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.jpeg"/><Relationship Id="rId12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000" dirty="0" err="1"/>
              <a:t>ｍ</a:t>
            </a:r>
            <a:r>
              <a:rPr kumimoji="1" lang="en-US" altLang="ja-JP" sz="2000" dirty="0"/>
              <a:t>Bot</a:t>
            </a:r>
            <a:r>
              <a:rPr lang="ja-JP" altLang="en-US" sz="2000" dirty="0"/>
              <a:t>をパワーアップしながら、ロボットやプログラミングについて学ぼう</a:t>
            </a:r>
            <a:endParaRPr kumimoji="1" lang="ja-JP" altLang="en-US" sz="2000" dirty="0"/>
          </a:p>
        </p:txBody>
      </p:sp>
      <p:pic>
        <p:nvPicPr>
          <p:cNvPr id="38" name="Picture 8" descr="「ｍBlock」の画像検索結果">
            <a:extLst>
              <a:ext uri="{FF2B5EF4-FFF2-40B4-BE49-F238E27FC236}">
                <a16:creationId xmlns:a16="http://schemas.microsoft.com/office/drawing/2014/main" id="{92C43F00-F5BE-4849-A63F-B35106799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4" y="1678142"/>
            <a:ext cx="973019" cy="9730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AA08D03-50D4-4F7B-8633-8D786FEC0D47}"/>
              </a:ext>
            </a:extLst>
          </p:cNvPr>
          <p:cNvSpPr txBox="1"/>
          <p:nvPr/>
        </p:nvSpPr>
        <p:spPr>
          <a:xfrm>
            <a:off x="1373904" y="1652503"/>
            <a:ext cx="274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Scratch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ベースのプログラミングアプリを使います。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CAA240EA-E2BB-4B67-A048-E7FAC3101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05" y="2801292"/>
            <a:ext cx="1325462" cy="9940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8F27553C-274C-46BC-A379-1F2CF65243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1511" r="58814" b="60072"/>
          <a:stretch/>
        </p:blipFill>
        <p:spPr>
          <a:xfrm>
            <a:off x="685207" y="4044112"/>
            <a:ext cx="861058" cy="8313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95BE35AC-8649-4CA4-94F3-601AC0FCBB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8" r="89709" b="37347"/>
          <a:stretch/>
        </p:blipFill>
        <p:spPr>
          <a:xfrm>
            <a:off x="1952523" y="3691156"/>
            <a:ext cx="610152" cy="591012"/>
          </a:xfrm>
          <a:prstGeom prst="ellipse">
            <a:avLst/>
          </a:prstGeom>
          <a:ln w="0" cap="rnd">
            <a:solidFill>
              <a:srgbClr val="FF00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6" name="楕円 45">
            <a:extLst>
              <a:ext uri="{FF2B5EF4-FFF2-40B4-BE49-F238E27FC236}">
                <a16:creationId xmlns:a16="http://schemas.microsoft.com/office/drawing/2014/main" id="{927D94AB-4411-45E8-A20A-3746A9853C35}"/>
              </a:ext>
            </a:extLst>
          </p:cNvPr>
          <p:cNvSpPr/>
          <p:nvPr/>
        </p:nvSpPr>
        <p:spPr>
          <a:xfrm>
            <a:off x="425888" y="3198303"/>
            <a:ext cx="262156" cy="2621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57F03503-0477-472A-BD66-16E855CA1F94}"/>
              </a:ext>
            </a:extLst>
          </p:cNvPr>
          <p:cNvCxnSpPr>
            <a:cxnSpLocks/>
            <a:stCxn id="46" idx="6"/>
            <a:endCxn id="44" idx="1"/>
          </p:cNvCxnSpPr>
          <p:nvPr/>
        </p:nvCxnSpPr>
        <p:spPr>
          <a:xfrm>
            <a:off x="688044" y="3329381"/>
            <a:ext cx="1353834" cy="448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A9B0EADF-9BF7-493A-BA33-01610B13D3DC}"/>
              </a:ext>
            </a:extLst>
          </p:cNvPr>
          <p:cNvCxnSpPr>
            <a:cxnSpLocks/>
          </p:cNvCxnSpPr>
          <p:nvPr/>
        </p:nvCxnSpPr>
        <p:spPr>
          <a:xfrm flipH="1">
            <a:off x="1187276" y="4235616"/>
            <a:ext cx="886979" cy="2241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95616EB5-59EA-4222-ADBC-7B12543F70AD}"/>
              </a:ext>
            </a:extLst>
          </p:cNvPr>
          <p:cNvSpPr txBox="1"/>
          <p:nvPr/>
        </p:nvSpPr>
        <p:spPr>
          <a:xfrm>
            <a:off x="3333560" y="5521147"/>
            <a:ext cx="5234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コーディ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...(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コーディング）をタップして、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＋ボタンをタップ、</a:t>
            </a:r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をタップして、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チェックボタンをタップするとプログラミング画面になります。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8A25129B-A6EC-430B-9F91-CFD08432D6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00" b="62440"/>
          <a:stretch/>
        </p:blipFill>
        <p:spPr>
          <a:xfrm>
            <a:off x="108285" y="5124168"/>
            <a:ext cx="3085074" cy="165534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8B6F7FCC-1DE0-41AA-852C-698B79BBC3C3}"/>
              </a:ext>
            </a:extLst>
          </p:cNvPr>
          <p:cNvCxnSpPr>
            <a:cxnSpLocks/>
          </p:cNvCxnSpPr>
          <p:nvPr/>
        </p:nvCxnSpPr>
        <p:spPr>
          <a:xfrm flipH="1">
            <a:off x="685207" y="4679892"/>
            <a:ext cx="348175" cy="11231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975CDC54-BA45-44F0-802E-5EC6CBB6BBC3}"/>
              </a:ext>
            </a:extLst>
          </p:cNvPr>
          <p:cNvCxnSpPr>
            <a:cxnSpLocks/>
          </p:cNvCxnSpPr>
          <p:nvPr/>
        </p:nvCxnSpPr>
        <p:spPr>
          <a:xfrm flipV="1">
            <a:off x="1033382" y="5241467"/>
            <a:ext cx="1782624" cy="7103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図 54">
            <a:extLst>
              <a:ext uri="{FF2B5EF4-FFF2-40B4-BE49-F238E27FC236}">
                <a16:creationId xmlns:a16="http://schemas.microsoft.com/office/drawing/2014/main" id="{5701810F-6ACA-41CD-B47C-D6BBA2305C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59" y="1693499"/>
            <a:ext cx="4762500" cy="357187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454EF49B-C4EF-4798-AE00-7EF2380FB931}"/>
              </a:ext>
            </a:extLst>
          </p:cNvPr>
          <p:cNvCxnSpPr>
            <a:cxnSpLocks/>
          </p:cNvCxnSpPr>
          <p:nvPr/>
        </p:nvCxnSpPr>
        <p:spPr>
          <a:xfrm flipV="1">
            <a:off x="3181718" y="3553544"/>
            <a:ext cx="891312" cy="15501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楕円 66">
            <a:extLst>
              <a:ext uri="{FF2B5EF4-FFF2-40B4-BE49-F238E27FC236}">
                <a16:creationId xmlns:a16="http://schemas.microsoft.com/office/drawing/2014/main" id="{04F8BD48-6FDF-4755-9794-A25335EDC465}"/>
              </a:ext>
            </a:extLst>
          </p:cNvPr>
          <p:cNvSpPr/>
          <p:nvPr/>
        </p:nvSpPr>
        <p:spPr>
          <a:xfrm>
            <a:off x="5586742" y="1678142"/>
            <a:ext cx="363901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611937E-9E69-4B8D-8B76-C66DDC9EC6D3}"/>
              </a:ext>
            </a:extLst>
          </p:cNvPr>
          <p:cNvCxnSpPr>
            <a:stCxn id="67" idx="7"/>
          </p:cNvCxnSpPr>
          <p:nvPr/>
        </p:nvCxnSpPr>
        <p:spPr>
          <a:xfrm flipV="1">
            <a:off x="5897351" y="1528011"/>
            <a:ext cx="312949" cy="2034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84A39052-0605-4575-8A60-3FFA60A9A4C6}"/>
              </a:ext>
            </a:extLst>
          </p:cNvPr>
          <p:cNvSpPr txBox="1"/>
          <p:nvPr/>
        </p:nvSpPr>
        <p:spPr>
          <a:xfrm>
            <a:off x="6194534" y="1329293"/>
            <a:ext cx="134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保存ボタン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443E5AAD-9D31-4878-84D8-10F190329156}"/>
              </a:ext>
            </a:extLst>
          </p:cNvPr>
          <p:cNvSpPr txBox="1"/>
          <p:nvPr/>
        </p:nvSpPr>
        <p:spPr>
          <a:xfrm>
            <a:off x="4610602" y="2052998"/>
            <a:ext cx="3466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ファイル名（タップで変更）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D4E63481-AA74-41D7-B71B-342211FD9DFF}"/>
              </a:ext>
            </a:extLst>
          </p:cNvPr>
          <p:cNvSpPr/>
          <p:nvPr/>
        </p:nvSpPr>
        <p:spPr>
          <a:xfrm>
            <a:off x="4445853" y="1652503"/>
            <a:ext cx="735747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F7EADA20-DDC5-4A09-A6D5-9304D06FF5AE}"/>
              </a:ext>
            </a:extLst>
          </p:cNvPr>
          <p:cNvCxnSpPr>
            <a:cxnSpLocks/>
          </p:cNvCxnSpPr>
          <p:nvPr/>
        </p:nvCxnSpPr>
        <p:spPr>
          <a:xfrm>
            <a:off x="5096887" y="1961804"/>
            <a:ext cx="84713" cy="165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130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44F7FAC3-A6CB-49D5-89B3-D06E0B550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27278" r="31376" b="24419"/>
          <a:stretch/>
        </p:blipFill>
        <p:spPr>
          <a:xfrm>
            <a:off x="4043997" y="2322706"/>
            <a:ext cx="4853387" cy="2971275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1213081-0A5C-4BA2-BC09-A48D8C87C1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5" t="67146" r="13889" b="15914"/>
          <a:stretch/>
        </p:blipFill>
        <p:spPr>
          <a:xfrm>
            <a:off x="4455824" y="5623061"/>
            <a:ext cx="4294476" cy="79043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ライントレースセンサーを使ったプログラミング例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が黒いライン上のときは前進し、ラインからそれたとき（床が白のとき）に動きを止めます。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68205" y="3025020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2605571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6225" y="5538233"/>
            <a:ext cx="912371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831131" y="5699306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20" y="5383393"/>
            <a:ext cx="4567782" cy="1131707"/>
          </a:xfrm>
          <a:prstGeom prst="borderCallout2">
            <a:avLst>
              <a:gd name="adj1" fmla="val -509"/>
              <a:gd name="adj2" fmla="val 49857"/>
              <a:gd name="adj3" fmla="val -54567"/>
              <a:gd name="adj4" fmla="val 65107"/>
              <a:gd name="adj5" fmla="val -157331"/>
              <a:gd name="adj6" fmla="val 65096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1992583-DC13-4EA8-AE67-0F137CF51FC9}"/>
              </a:ext>
            </a:extLst>
          </p:cNvPr>
          <p:cNvSpPr/>
          <p:nvPr/>
        </p:nvSpPr>
        <p:spPr>
          <a:xfrm>
            <a:off x="7378700" y="2278722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53C93C4A-4F74-408F-B089-259B988B8E9E}"/>
              </a:ext>
            </a:extLst>
          </p:cNvPr>
          <p:cNvSpPr/>
          <p:nvPr/>
        </p:nvSpPr>
        <p:spPr>
          <a:xfrm>
            <a:off x="7429025" y="5038493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黒</a:t>
            </a: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350BE57F-04E4-4901-87E0-DC85F548A899}"/>
              </a:ext>
            </a:extLst>
          </p:cNvPr>
          <p:cNvSpPr/>
          <p:nvPr/>
        </p:nvSpPr>
        <p:spPr>
          <a:xfrm>
            <a:off x="7768205" y="3987112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6AE6AC9-F6BA-44A0-AA00-2AAF4849676A}"/>
              </a:ext>
            </a:extLst>
          </p:cNvPr>
          <p:cNvCxnSpPr>
            <a:cxnSpLocks/>
          </p:cNvCxnSpPr>
          <p:nvPr/>
        </p:nvCxnSpPr>
        <p:spPr>
          <a:xfrm flipV="1">
            <a:off x="8084540" y="4568596"/>
            <a:ext cx="0" cy="46989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図 17">
            <a:extLst>
              <a:ext uri="{FF2B5EF4-FFF2-40B4-BE49-F238E27FC236}">
                <a16:creationId xmlns:a16="http://schemas.microsoft.com/office/drawing/2014/main" id="{CEF1B521-E25F-41AF-BDFA-E8DDDC9802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67" t="51673" r="23945" b="18902"/>
          <a:stretch/>
        </p:blipFill>
        <p:spPr>
          <a:xfrm>
            <a:off x="473692" y="2958816"/>
            <a:ext cx="1434516" cy="151350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5CB293DC-FC5B-4BF6-A1F1-922258E2D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59239" r="5746" b="11336"/>
          <a:stretch/>
        </p:blipFill>
        <p:spPr>
          <a:xfrm>
            <a:off x="2378089" y="2944630"/>
            <a:ext cx="1434516" cy="151350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EE6691C-8C0C-433D-8585-3F5DA9F7E3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84148" r="5746" b="11336"/>
          <a:stretch/>
        </p:blipFill>
        <p:spPr>
          <a:xfrm>
            <a:off x="2378089" y="3987112"/>
            <a:ext cx="1434516" cy="23226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67BD5FC-6BAE-4455-AE60-4BA84191E5C3}"/>
              </a:ext>
            </a:extLst>
          </p:cNvPr>
          <p:cNvSpPr/>
          <p:nvPr/>
        </p:nvSpPr>
        <p:spPr>
          <a:xfrm>
            <a:off x="2906594" y="3943070"/>
            <a:ext cx="377505" cy="5292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D458079-6375-4270-ABDA-F720871A53A6}"/>
              </a:ext>
            </a:extLst>
          </p:cNvPr>
          <p:cNvSpPr txBox="1"/>
          <p:nvPr/>
        </p:nvSpPr>
        <p:spPr>
          <a:xfrm>
            <a:off x="2365626" y="2914930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ピタッ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E5A3909-AE5F-4ECF-BB64-E4AE89295841}"/>
              </a:ext>
            </a:extLst>
          </p:cNvPr>
          <p:cNvSpPr txBox="1"/>
          <p:nvPr/>
        </p:nvSpPr>
        <p:spPr>
          <a:xfrm>
            <a:off x="407851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ラインがある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744C99-621A-4AC0-ACDC-DFBBAC805EB4}"/>
              </a:ext>
            </a:extLst>
          </p:cNvPr>
          <p:cNvSpPr txBox="1"/>
          <p:nvPr/>
        </p:nvSpPr>
        <p:spPr>
          <a:xfrm>
            <a:off x="2365626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ラインがない</a:t>
            </a:r>
          </a:p>
        </p:txBody>
      </p:sp>
      <p:graphicFrame>
        <p:nvGraphicFramePr>
          <p:cNvPr id="38" name="表 37">
            <a:extLst>
              <a:ext uri="{FF2B5EF4-FFF2-40B4-BE49-F238E27FC236}">
                <a16:creationId xmlns:a16="http://schemas.microsoft.com/office/drawing/2014/main" id="{598AFA59-7FE7-4751-A8CD-8C020F90FF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143695"/>
              </p:ext>
            </p:extLst>
          </p:nvPr>
        </p:nvGraphicFramePr>
        <p:xfrm>
          <a:off x="247498" y="4695960"/>
          <a:ext cx="3705521" cy="190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0065">
                  <a:extLst>
                    <a:ext uri="{9D8B030D-6E8A-4147-A177-3AD203B41FA5}">
                      <a16:colId xmlns:a16="http://schemas.microsoft.com/office/drawing/2014/main" val="3642013516"/>
                    </a:ext>
                  </a:extLst>
                </a:gridCol>
                <a:gridCol w="3315456">
                  <a:extLst>
                    <a:ext uri="{9D8B030D-6E8A-4147-A177-3AD203B41FA5}">
                      <a16:colId xmlns:a16="http://schemas.microsoft.com/office/drawing/2014/main" val="3107712881"/>
                    </a:ext>
                  </a:extLst>
                </a:gridCol>
              </a:tblGrid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値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1" dirty="0"/>
                        <a:t>数値の意味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2176545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両⽅のセンサーが⿊と判定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15874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左のセンサーが⿊、右のセンサーが⽩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48700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左のセンサーが⽩、右のセンサーが⿊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42509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00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34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984BE88-2CAF-46BD-8698-9E5108D31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24" t="38613" r="29482" b="16687"/>
          <a:stretch/>
        </p:blipFill>
        <p:spPr>
          <a:xfrm>
            <a:off x="385981" y="2564649"/>
            <a:ext cx="3196117" cy="191827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光センサー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で明るさを確認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光を検知する仕組み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光センサーは、受けた光を電気に変えて、明るさを判定するパーツ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099512" y="4978279"/>
            <a:ext cx="4779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光センサーの仕組み： 受光素子と呼ばれる部分が受けた光を電気エネルギーに変換し、その電流の強さを測ることで、明るさを判定しています。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531052" y="4685211"/>
            <a:ext cx="3091774" cy="1200330"/>
          </a:xfrm>
          <a:prstGeom prst="wedgeRoundRectCallout">
            <a:avLst>
              <a:gd name="adj1" fmla="val -5485"/>
              <a:gd name="adj2" fmla="val -9857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ケースを外して基板を見てみると、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ライトの間に光センサーがあります。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7EB592C0-0244-4840-8A8E-D5B480A111D8}"/>
              </a:ext>
            </a:extLst>
          </p:cNvPr>
          <p:cNvGrpSpPr/>
          <p:nvPr/>
        </p:nvGrpSpPr>
        <p:grpSpPr>
          <a:xfrm>
            <a:off x="4282725" y="1756297"/>
            <a:ext cx="4373615" cy="3082802"/>
            <a:chOff x="4256561" y="1565859"/>
            <a:chExt cx="4373615" cy="3082802"/>
          </a:xfrm>
        </p:grpSpPr>
        <p:pic>
          <p:nvPicPr>
            <p:cNvPr id="1026" name="Picture 2" descr="http://akizukidenshi.com/img/goods/C/I-05713.JPG">
              <a:extLst>
                <a:ext uri="{FF2B5EF4-FFF2-40B4-BE49-F238E27FC236}">
                  <a16:creationId xmlns:a16="http://schemas.microsoft.com/office/drawing/2014/main" id="{13F116DA-CCD3-4831-BB05-0B6FDC9040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6561" y="2999979"/>
              <a:ext cx="2079433" cy="1559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「ライト イラスト」の画像検索結果">
              <a:extLst>
                <a:ext uri="{FF2B5EF4-FFF2-40B4-BE49-F238E27FC236}">
                  <a16:creationId xmlns:a16="http://schemas.microsoft.com/office/drawing/2014/main" id="{F3374979-2016-404F-9ABA-5B24C7AFBC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338967" y="1565859"/>
              <a:ext cx="1914623" cy="1434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AC8F0167-A563-41FE-AA9D-1290D2F2837E}"/>
                </a:ext>
              </a:extLst>
            </p:cNvPr>
            <p:cNvSpPr/>
            <p:nvPr/>
          </p:nvSpPr>
          <p:spPr>
            <a:xfrm>
              <a:off x="5694500" y="3461874"/>
              <a:ext cx="1118180" cy="420227"/>
            </a:xfrm>
            <a:prstGeom prst="rightArrow">
              <a:avLst>
                <a:gd name="adj1" fmla="val 50000"/>
                <a:gd name="adj2" fmla="val 85862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460E7E0F-CFD5-45BC-A8A8-514C8BE4B3B1}"/>
                </a:ext>
              </a:extLst>
            </p:cNvPr>
            <p:cNvSpPr txBox="1"/>
            <p:nvPr/>
          </p:nvSpPr>
          <p:spPr>
            <a:xfrm>
              <a:off x="4256561" y="3090173"/>
              <a:ext cx="9092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受光素子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EA6C9C31-A4FD-4C3C-A685-2C366219ECAC}"/>
                </a:ext>
              </a:extLst>
            </p:cNvPr>
            <p:cNvSpPr txBox="1"/>
            <p:nvPr/>
          </p:nvSpPr>
          <p:spPr>
            <a:xfrm>
              <a:off x="5694500" y="3218333"/>
              <a:ext cx="11181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電気が起きる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42ACC496-C4D6-4ECC-BC2B-761FE12D48A8}"/>
                </a:ext>
              </a:extLst>
            </p:cNvPr>
            <p:cNvSpPr txBox="1"/>
            <p:nvPr/>
          </p:nvSpPr>
          <p:spPr>
            <a:xfrm>
              <a:off x="6864719" y="2796348"/>
              <a:ext cx="1436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電流を、明るさを表す数値に変換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4604A92D-2712-4148-B6A9-7EBA0B182EC5}"/>
                </a:ext>
              </a:extLst>
            </p:cNvPr>
            <p:cNvSpPr txBox="1"/>
            <p:nvPr/>
          </p:nvSpPr>
          <p:spPr>
            <a:xfrm>
              <a:off x="6864719" y="4233163"/>
              <a:ext cx="17654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マイクロコントローラ</a:t>
              </a:r>
              <a:b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(10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ビット</a:t>
              </a: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A/D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変換機能）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030" name="Picture 6" descr="「10ビットADコンバータ　atmega328」の画像検索結果">
            <a:extLst>
              <a:ext uri="{FF2B5EF4-FFF2-40B4-BE49-F238E27FC236}">
                <a16:creationId xmlns:a16="http://schemas.microsoft.com/office/drawing/2014/main" id="{58347C06-3951-4E67-B6CC-D1A34CC8F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73" y="3471134"/>
            <a:ext cx="1244600" cy="97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831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ソフトウェアコントローラー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/>
              <a:t>iPad</a:t>
            </a:r>
            <a:r>
              <a:rPr lang="ja-JP" altLang="en-US" sz="2800" dirty="0"/>
              <a:t>上にオリジナルのコントローラーを作る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のスプライト追加機能やメッセージ処理を使って、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を操作するコントローラーを作成できます。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4" name="Picture 4" descr="「mbot」の画像検索結果">
            <a:extLst>
              <a:ext uri="{FF2B5EF4-FFF2-40B4-BE49-F238E27FC236}">
                <a16:creationId xmlns:a16="http://schemas.microsoft.com/office/drawing/2014/main" id="{1094607E-0EBE-473D-B153-98AACF10B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511" y="2472832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2FA675F0-2837-4163-853D-A4DCA272307B}"/>
              </a:ext>
            </a:extLst>
          </p:cNvPr>
          <p:cNvGrpSpPr/>
          <p:nvPr/>
        </p:nvGrpSpPr>
        <p:grpSpPr>
          <a:xfrm>
            <a:off x="548338" y="4421735"/>
            <a:ext cx="2439081" cy="1806727"/>
            <a:chOff x="548338" y="4421735"/>
            <a:chExt cx="2439081" cy="1806727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BB42F2A0-A69A-4F71-9E81-7EEB843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3" y="4532151"/>
              <a:ext cx="2066489" cy="1549867"/>
            </a:xfrm>
            <a:prstGeom prst="rect">
              <a:avLst/>
            </a:prstGeom>
          </p:spPr>
        </p:pic>
        <p:pic>
          <p:nvPicPr>
            <p:cNvPr id="51" name="Picture 2" descr="「iPad 画像」の画像検索結果&quot;">
              <a:extLst>
                <a:ext uri="{FF2B5EF4-FFF2-40B4-BE49-F238E27FC236}">
                  <a16:creationId xmlns:a16="http://schemas.microsoft.com/office/drawing/2014/main" id="{14B02DBE-102E-4FAD-8CBE-A62628F7FF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338" y="4421735"/>
              <a:ext cx="2439081" cy="1806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2" name="Picture 6" descr="「bluetooth」の画像検索結果">
            <a:extLst>
              <a:ext uri="{FF2B5EF4-FFF2-40B4-BE49-F238E27FC236}">
                <a16:creationId xmlns:a16="http://schemas.microsoft.com/office/drawing/2014/main" id="{500DBA93-3371-4504-8ABA-40D7729FA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012" y="3910336"/>
            <a:ext cx="134778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「電波 イメージ　bluetooth」の画像検索結果">
            <a:extLst>
              <a:ext uri="{FF2B5EF4-FFF2-40B4-BE49-F238E27FC236}">
                <a16:creationId xmlns:a16="http://schemas.microsoft.com/office/drawing/2014/main" id="{980935B2-C307-4010-B2E9-BA262A60C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815338" y="2126517"/>
            <a:ext cx="3034497" cy="303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矢印: 右 6">
            <a:extLst>
              <a:ext uri="{FF2B5EF4-FFF2-40B4-BE49-F238E27FC236}">
                <a16:creationId xmlns:a16="http://schemas.microsoft.com/office/drawing/2014/main" id="{BDE941BA-CFA7-4D42-97F4-86DE491C711D}"/>
              </a:ext>
            </a:extLst>
          </p:cNvPr>
          <p:cNvSpPr/>
          <p:nvPr/>
        </p:nvSpPr>
        <p:spPr>
          <a:xfrm rot="8100000">
            <a:off x="5063130" y="4745333"/>
            <a:ext cx="1916761" cy="1131314"/>
          </a:xfrm>
          <a:custGeom>
            <a:avLst/>
            <a:gdLst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0 w 1845578"/>
              <a:gd name="connsiteY6" fmla="*/ 768404 h 1024539"/>
              <a:gd name="connsiteX7" fmla="*/ 0 w 1845578"/>
              <a:gd name="connsiteY7" fmla="*/ 256135 h 1024539"/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189822 w 1845578"/>
              <a:gd name="connsiteY6" fmla="*/ 756541 h 1024539"/>
              <a:gd name="connsiteX7" fmla="*/ 0 w 1845578"/>
              <a:gd name="connsiteY7" fmla="*/ 256135 h 1024539"/>
              <a:gd name="connsiteX0" fmla="*/ 0 w 1845578"/>
              <a:gd name="connsiteY0" fmla="*/ 256135 h 994880"/>
              <a:gd name="connsiteX1" fmla="*/ 1333309 w 1845578"/>
              <a:gd name="connsiteY1" fmla="*/ 256135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238398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1030471"/>
              <a:gd name="connsiteX1" fmla="*/ 1256194 w 1845578"/>
              <a:gd name="connsiteY1" fmla="*/ 262067 h 1030471"/>
              <a:gd name="connsiteX2" fmla="*/ 1238398 w 1845578"/>
              <a:gd name="connsiteY2" fmla="*/ 0 h 1030471"/>
              <a:gd name="connsiteX3" fmla="*/ 1845578 w 1845578"/>
              <a:gd name="connsiteY3" fmla="*/ 512270 h 1030471"/>
              <a:gd name="connsiteX4" fmla="*/ 1398560 w 1845578"/>
              <a:gd name="connsiteY4" fmla="*/ 1030471 h 1030471"/>
              <a:gd name="connsiteX5" fmla="*/ 1333309 w 1845578"/>
              <a:gd name="connsiteY5" fmla="*/ 768404 h 1030471"/>
              <a:gd name="connsiteX6" fmla="*/ 189822 w 1845578"/>
              <a:gd name="connsiteY6" fmla="*/ 756541 h 1030471"/>
              <a:gd name="connsiteX7" fmla="*/ 0 w 1845578"/>
              <a:gd name="connsiteY7" fmla="*/ 256135 h 1030471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583453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607180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916761"/>
              <a:gd name="connsiteY0" fmla="*/ 327318 h 1101654"/>
              <a:gd name="connsiteX1" fmla="*/ 1327377 w 1916761"/>
              <a:gd name="connsiteY1" fmla="*/ 333250 h 1101654"/>
              <a:gd name="connsiteX2" fmla="*/ 1273989 w 1916761"/>
              <a:gd name="connsiteY2" fmla="*/ 0 h 1101654"/>
              <a:gd name="connsiteX3" fmla="*/ 1916761 w 1916761"/>
              <a:gd name="connsiteY3" fmla="*/ 607180 h 1101654"/>
              <a:gd name="connsiteX4" fmla="*/ 1469743 w 1916761"/>
              <a:gd name="connsiteY4" fmla="*/ 1101654 h 1101654"/>
              <a:gd name="connsiteX5" fmla="*/ 1404492 w 1916761"/>
              <a:gd name="connsiteY5" fmla="*/ 839587 h 1101654"/>
              <a:gd name="connsiteX6" fmla="*/ 261005 w 1916761"/>
              <a:gd name="connsiteY6" fmla="*/ 827724 h 1101654"/>
              <a:gd name="connsiteX7" fmla="*/ 0 w 1916761"/>
              <a:gd name="connsiteY7" fmla="*/ 327318 h 1101654"/>
              <a:gd name="connsiteX0" fmla="*/ 0 w 1916761"/>
              <a:gd name="connsiteY0" fmla="*/ 356978 h 1131314"/>
              <a:gd name="connsiteX1" fmla="*/ 1327377 w 1916761"/>
              <a:gd name="connsiteY1" fmla="*/ 362910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  <a:gd name="connsiteX0" fmla="*/ 0 w 1916761"/>
              <a:gd name="connsiteY0" fmla="*/ 356978 h 1131314"/>
              <a:gd name="connsiteX1" fmla="*/ 1285853 w 1916761"/>
              <a:gd name="connsiteY1" fmla="*/ 356978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6761" h="1131314">
                <a:moveTo>
                  <a:pt x="0" y="356978"/>
                </a:moveTo>
                <a:lnTo>
                  <a:pt x="1285853" y="356978"/>
                </a:lnTo>
                <a:lnTo>
                  <a:pt x="1185011" y="0"/>
                </a:lnTo>
                <a:lnTo>
                  <a:pt x="1916761" y="636840"/>
                </a:lnTo>
                <a:lnTo>
                  <a:pt x="1469743" y="1131314"/>
                </a:lnTo>
                <a:lnTo>
                  <a:pt x="1404492" y="869247"/>
                </a:lnTo>
                <a:lnTo>
                  <a:pt x="261005" y="857384"/>
                </a:lnTo>
                <a:lnTo>
                  <a:pt x="0" y="3569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BCB8BA02-DC3F-41AA-91BA-CC8FF8602095}"/>
              </a:ext>
            </a:extLst>
          </p:cNvPr>
          <p:cNvSpPr txBox="1"/>
          <p:nvPr/>
        </p:nvSpPr>
        <p:spPr>
          <a:xfrm>
            <a:off x="6838355" y="4859787"/>
            <a:ext cx="226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↑ボタンの</a:t>
            </a:r>
            <a:r>
              <a:rPr kumimoji="1"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を実行するよ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FB7BB253-7508-40BC-B2CF-AF61A8CDC550}"/>
              </a:ext>
            </a:extLst>
          </p:cNvPr>
          <p:cNvSpPr txBox="1"/>
          <p:nvPr/>
        </p:nvSpPr>
        <p:spPr>
          <a:xfrm>
            <a:off x="3174233" y="4666955"/>
            <a:ext cx="1886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6" name="楕円 55">
            <a:extLst>
              <a:ext uri="{FF2B5EF4-FFF2-40B4-BE49-F238E27FC236}">
                <a16:creationId xmlns:a16="http://schemas.microsoft.com/office/drawing/2014/main" id="{EE6F189A-5D09-4346-AAEF-D7C573015F55}"/>
              </a:ext>
            </a:extLst>
          </p:cNvPr>
          <p:cNvSpPr/>
          <p:nvPr/>
        </p:nvSpPr>
        <p:spPr>
          <a:xfrm>
            <a:off x="1540776" y="4710336"/>
            <a:ext cx="411061" cy="411061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2E3B1E8B-1E44-43D2-B0F8-0F1E18CEFA3D}"/>
              </a:ext>
            </a:extLst>
          </p:cNvPr>
          <p:cNvSpPr txBox="1"/>
          <p:nvPr/>
        </p:nvSpPr>
        <p:spPr>
          <a:xfrm>
            <a:off x="360727" y="2586645"/>
            <a:ext cx="28942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という電波を使った無線通信でつながっています。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1602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Autofit/>
          </a:bodyPr>
          <a:lstStyle/>
          <a:p>
            <a:r>
              <a:rPr kumimoji="1" lang="ja-JP" altLang="en-US" sz="2800" b="1" dirty="0"/>
              <a:t>ソフトウェアコントローラーのプログラミング例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>
            <a:normAutofit/>
          </a:bodyPr>
          <a:lstStyle/>
          <a:p>
            <a:r>
              <a:rPr lang="ja-JP" altLang="en-US" sz="2800" dirty="0"/>
              <a:t>スプライトでコントローラーのボタンをつくる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↑（上矢印）ボタンを追加する手順の例です。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AC3278B-CC55-44DA-85AF-30F3A34B8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2" b="75780"/>
          <a:stretch/>
        </p:blipFill>
        <p:spPr>
          <a:xfrm>
            <a:off x="455214" y="2194211"/>
            <a:ext cx="1321045" cy="1135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FC22022-1EBE-40DB-9CC2-FC014D8C11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6" t="179" r="37316" b="75601"/>
          <a:stretch/>
        </p:blipFill>
        <p:spPr>
          <a:xfrm>
            <a:off x="2884819" y="2194211"/>
            <a:ext cx="1321045" cy="1135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8AB5128-9999-4422-977A-FE046BE62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14" y="3670098"/>
            <a:ext cx="2315361" cy="17365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D1221D0-3BCB-4419-81E7-5BD7F6FB9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94211"/>
            <a:ext cx="4369573" cy="3277180"/>
          </a:xfrm>
          <a:prstGeom prst="rect">
            <a:avLst/>
          </a:prstGeom>
        </p:spPr>
      </p:pic>
      <p:sp>
        <p:nvSpPr>
          <p:cNvPr id="12" name="楕円 11">
            <a:extLst>
              <a:ext uri="{FF2B5EF4-FFF2-40B4-BE49-F238E27FC236}">
                <a16:creationId xmlns:a16="http://schemas.microsoft.com/office/drawing/2014/main" id="{A17437B9-68EE-42DF-A856-E340C0376A19}"/>
              </a:ext>
            </a:extLst>
          </p:cNvPr>
          <p:cNvSpPr/>
          <p:nvPr/>
        </p:nvSpPr>
        <p:spPr>
          <a:xfrm>
            <a:off x="1322505" y="2121281"/>
            <a:ext cx="574156" cy="5741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E9986A2D-18D8-4947-8485-85746375168A}"/>
              </a:ext>
            </a:extLst>
          </p:cNvPr>
          <p:cNvCxnSpPr>
            <a:cxnSpLocks/>
            <a:stCxn id="12" idx="4"/>
          </p:cNvCxnSpPr>
          <p:nvPr/>
        </p:nvCxnSpPr>
        <p:spPr>
          <a:xfrm>
            <a:off x="1609583" y="2695437"/>
            <a:ext cx="0" cy="252278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楕円 26">
            <a:extLst>
              <a:ext uri="{FF2B5EF4-FFF2-40B4-BE49-F238E27FC236}">
                <a16:creationId xmlns:a16="http://schemas.microsoft.com/office/drawing/2014/main" id="{0C104859-7544-4600-B87D-D3AEF56DE3F8}"/>
              </a:ext>
            </a:extLst>
          </p:cNvPr>
          <p:cNvSpPr/>
          <p:nvPr/>
        </p:nvSpPr>
        <p:spPr>
          <a:xfrm>
            <a:off x="1322505" y="5218223"/>
            <a:ext cx="574156" cy="2994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8936A3BE-4566-4558-8128-73916B783FE0}"/>
              </a:ext>
            </a:extLst>
          </p:cNvPr>
          <p:cNvCxnSpPr>
            <a:cxnSpLocks/>
          </p:cNvCxnSpPr>
          <p:nvPr/>
        </p:nvCxnSpPr>
        <p:spPr>
          <a:xfrm flipH="1" flipV="1">
            <a:off x="3609955" y="2659813"/>
            <a:ext cx="55789" cy="8687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楕円 29">
            <a:extLst>
              <a:ext uri="{FF2B5EF4-FFF2-40B4-BE49-F238E27FC236}">
                <a16:creationId xmlns:a16="http://schemas.microsoft.com/office/drawing/2014/main" id="{75DEEB39-57B4-412E-A434-F204E6AF4348}"/>
              </a:ext>
            </a:extLst>
          </p:cNvPr>
          <p:cNvSpPr/>
          <p:nvPr/>
        </p:nvSpPr>
        <p:spPr>
          <a:xfrm>
            <a:off x="1675727" y="3842616"/>
            <a:ext cx="574156" cy="5741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楕円 34">
            <a:extLst>
              <a:ext uri="{FF2B5EF4-FFF2-40B4-BE49-F238E27FC236}">
                <a16:creationId xmlns:a16="http://schemas.microsoft.com/office/drawing/2014/main" id="{944A2F50-5E96-4CE6-B3D1-B8E1DC7E6D30}"/>
              </a:ext>
            </a:extLst>
          </p:cNvPr>
          <p:cNvSpPr/>
          <p:nvPr/>
        </p:nvSpPr>
        <p:spPr>
          <a:xfrm>
            <a:off x="3499957" y="3519103"/>
            <a:ext cx="409532" cy="4095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174EA694-1590-4750-AD30-66E430078698}"/>
              </a:ext>
            </a:extLst>
          </p:cNvPr>
          <p:cNvCxnSpPr>
            <a:cxnSpLocks/>
            <a:stCxn id="27" idx="7"/>
            <a:endCxn id="30" idx="4"/>
          </p:cNvCxnSpPr>
          <p:nvPr/>
        </p:nvCxnSpPr>
        <p:spPr>
          <a:xfrm flipV="1">
            <a:off x="1812578" y="4416772"/>
            <a:ext cx="150227" cy="84530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7F6A2E0B-84F5-4E56-9F77-50C714C3ED54}"/>
              </a:ext>
            </a:extLst>
          </p:cNvPr>
          <p:cNvCxnSpPr>
            <a:cxnSpLocks/>
            <a:endCxn id="35" idx="3"/>
          </p:cNvCxnSpPr>
          <p:nvPr/>
        </p:nvCxnSpPr>
        <p:spPr>
          <a:xfrm flipV="1">
            <a:off x="2180620" y="3868660"/>
            <a:ext cx="1379312" cy="537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楕円 41">
            <a:extLst>
              <a:ext uri="{FF2B5EF4-FFF2-40B4-BE49-F238E27FC236}">
                <a16:creationId xmlns:a16="http://schemas.microsoft.com/office/drawing/2014/main" id="{AD54FA4C-8B75-413F-8AC7-D2F8CED4AFBE}"/>
              </a:ext>
            </a:extLst>
          </p:cNvPr>
          <p:cNvSpPr/>
          <p:nvPr/>
        </p:nvSpPr>
        <p:spPr>
          <a:xfrm>
            <a:off x="3473397" y="2121281"/>
            <a:ext cx="574156" cy="5741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3C9034D9-77F5-4DC6-A4B9-D39B3A00B894}"/>
              </a:ext>
            </a:extLst>
          </p:cNvPr>
          <p:cNvSpPr/>
          <p:nvPr/>
        </p:nvSpPr>
        <p:spPr>
          <a:xfrm>
            <a:off x="7959301" y="2409057"/>
            <a:ext cx="944442" cy="9444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1C8F614-43F6-4F69-80B3-C23D824514DA}"/>
              </a:ext>
            </a:extLst>
          </p:cNvPr>
          <p:cNvCxnSpPr>
            <a:cxnSpLocks/>
            <a:stCxn id="45" idx="4"/>
          </p:cNvCxnSpPr>
          <p:nvPr/>
        </p:nvCxnSpPr>
        <p:spPr>
          <a:xfrm flipH="1">
            <a:off x="5780016" y="3353499"/>
            <a:ext cx="2651506" cy="96616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楕円 48">
            <a:extLst>
              <a:ext uri="{FF2B5EF4-FFF2-40B4-BE49-F238E27FC236}">
                <a16:creationId xmlns:a16="http://schemas.microsoft.com/office/drawing/2014/main" id="{1CF704D1-8AB7-44C4-9C21-32478C83E8A1}"/>
              </a:ext>
            </a:extLst>
          </p:cNvPr>
          <p:cNvSpPr/>
          <p:nvPr/>
        </p:nvSpPr>
        <p:spPr>
          <a:xfrm>
            <a:off x="4536010" y="4251626"/>
            <a:ext cx="1321045" cy="2867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>
            <a:extLst>
              <a:ext uri="{FF2B5EF4-FFF2-40B4-BE49-F238E27FC236}">
                <a16:creationId xmlns:a16="http://schemas.microsoft.com/office/drawing/2014/main" id="{E7009526-D79D-4AF1-A277-E9316DEAC56F}"/>
              </a:ext>
            </a:extLst>
          </p:cNvPr>
          <p:cNvSpPr/>
          <p:nvPr/>
        </p:nvSpPr>
        <p:spPr>
          <a:xfrm>
            <a:off x="4047623" y="1893334"/>
            <a:ext cx="4176072" cy="573427"/>
          </a:xfrm>
          <a:custGeom>
            <a:avLst/>
            <a:gdLst>
              <a:gd name="connsiteX0" fmla="*/ 58521 w 4290834"/>
              <a:gd name="connsiteY0" fmla="*/ 411623 h 1071893"/>
              <a:gd name="connsiteX1" fmla="*/ 2145743 w 4290834"/>
              <a:gd name="connsiteY1" fmla="*/ 0 h 1071893"/>
              <a:gd name="connsiteX2" fmla="*/ 4234593 w 4290834"/>
              <a:gd name="connsiteY2" fmla="*/ 414036 h 1071893"/>
              <a:gd name="connsiteX3" fmla="*/ 2145417 w 4290834"/>
              <a:gd name="connsiteY3" fmla="*/ 535947 h 1071893"/>
              <a:gd name="connsiteX4" fmla="*/ 58521 w 4290834"/>
              <a:gd name="connsiteY4" fmla="*/ 411623 h 1071893"/>
              <a:gd name="connsiteX0" fmla="*/ 58521 w 4290834"/>
              <a:gd name="connsiteY0" fmla="*/ 411623 h 1071893"/>
              <a:gd name="connsiteX1" fmla="*/ 2145743 w 4290834"/>
              <a:gd name="connsiteY1" fmla="*/ 0 h 1071893"/>
              <a:gd name="connsiteX2" fmla="*/ 4234593 w 4290834"/>
              <a:gd name="connsiteY2" fmla="*/ 414036 h 1071893"/>
              <a:gd name="connsiteX0" fmla="*/ 0 w 4176072"/>
              <a:gd name="connsiteY0" fmla="*/ 411623 h 573427"/>
              <a:gd name="connsiteX1" fmla="*/ 2087222 w 4176072"/>
              <a:gd name="connsiteY1" fmla="*/ 0 h 573427"/>
              <a:gd name="connsiteX2" fmla="*/ 4176072 w 4176072"/>
              <a:gd name="connsiteY2" fmla="*/ 414036 h 573427"/>
              <a:gd name="connsiteX3" fmla="*/ 2086896 w 4176072"/>
              <a:gd name="connsiteY3" fmla="*/ 535947 h 573427"/>
              <a:gd name="connsiteX4" fmla="*/ 0 w 4176072"/>
              <a:gd name="connsiteY4" fmla="*/ 411623 h 573427"/>
              <a:gd name="connsiteX0" fmla="*/ 0 w 4176072"/>
              <a:gd name="connsiteY0" fmla="*/ 411623 h 573427"/>
              <a:gd name="connsiteX1" fmla="*/ 2087222 w 4176072"/>
              <a:gd name="connsiteY1" fmla="*/ 0 h 573427"/>
              <a:gd name="connsiteX2" fmla="*/ 4117349 w 4176072"/>
              <a:gd name="connsiteY2" fmla="*/ 573427 h 57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6072" h="573427" stroke="0" extrusionOk="0">
                <a:moveTo>
                  <a:pt x="0" y="411623"/>
                </a:moveTo>
                <a:cubicBezTo>
                  <a:pt x="230414" y="170257"/>
                  <a:pt x="1093931" y="-38"/>
                  <a:pt x="2087222" y="0"/>
                </a:cubicBezTo>
                <a:cubicBezTo>
                  <a:pt x="3083979" y="38"/>
                  <a:pt x="3949343" y="171564"/>
                  <a:pt x="4176072" y="414036"/>
                </a:cubicBezTo>
                <a:lnTo>
                  <a:pt x="2086896" y="535947"/>
                </a:lnTo>
                <a:lnTo>
                  <a:pt x="0" y="411623"/>
                </a:lnTo>
                <a:close/>
              </a:path>
              <a:path w="4176072" h="573427" fill="none">
                <a:moveTo>
                  <a:pt x="0" y="411623"/>
                </a:moveTo>
                <a:cubicBezTo>
                  <a:pt x="230414" y="170257"/>
                  <a:pt x="1093931" y="-38"/>
                  <a:pt x="2087222" y="0"/>
                </a:cubicBezTo>
                <a:cubicBezTo>
                  <a:pt x="3083979" y="38"/>
                  <a:pt x="3890620" y="330955"/>
                  <a:pt x="4117349" y="573427"/>
                </a:cubicBezTo>
              </a:path>
            </a:pathLst>
          </a:cu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068B2B05-A7ED-4324-84FA-13AE177515F5}"/>
              </a:ext>
            </a:extLst>
          </p:cNvPr>
          <p:cNvCxnSpPr>
            <a:cxnSpLocks/>
            <a:stCxn id="49" idx="0"/>
            <a:endCxn id="59" idx="4"/>
          </p:cNvCxnSpPr>
          <p:nvPr/>
        </p:nvCxnSpPr>
        <p:spPr>
          <a:xfrm flipH="1" flipV="1">
            <a:off x="4649299" y="2529879"/>
            <a:ext cx="547234" cy="172174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楕円 58">
            <a:extLst>
              <a:ext uri="{FF2B5EF4-FFF2-40B4-BE49-F238E27FC236}">
                <a16:creationId xmlns:a16="http://schemas.microsoft.com/office/drawing/2014/main" id="{230F2BA6-7908-4898-ACA1-FAE0392DC418}"/>
              </a:ext>
            </a:extLst>
          </p:cNvPr>
          <p:cNvSpPr/>
          <p:nvPr/>
        </p:nvSpPr>
        <p:spPr>
          <a:xfrm>
            <a:off x="4481465" y="2194211"/>
            <a:ext cx="335668" cy="3356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616FDCC-FAC2-49E2-B0DD-C9FD9A9B85B1}"/>
              </a:ext>
            </a:extLst>
          </p:cNvPr>
          <p:cNvSpPr txBox="1"/>
          <p:nvPr/>
        </p:nvSpPr>
        <p:spPr>
          <a:xfrm>
            <a:off x="330300" y="5607905"/>
            <a:ext cx="8813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①編集画面の右上“＋”ボタンをタップ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②スプライト（矢印）を選択し、“✓”をタップ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③編集画面のスプライト（矢印）のタブをタップ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④コスチュームを選択し、初期位置（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Y…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縦方向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を変更する。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※X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だと横方向。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5767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/>
              <a:t>スプライト間でメッセージのやり取りをする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422695" y="1444443"/>
            <a:ext cx="83877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画面上に配置された“もの”のことをスプライトと呼んでいます。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スプライトは、それぞれを動かす独立したプログラムをもつことができます。この例では、スプライト同士でメッセージをやり取りする仕組みを使って、↑（上矢印）が押されたことを</a:t>
            </a:r>
            <a:r>
              <a:rPr kumimoji="1" lang="ja-JP" altLang="en-US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ｍ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に知らせます。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FB7BB253-7508-40BC-B2CF-AF61A8CDC550}"/>
              </a:ext>
            </a:extLst>
          </p:cNvPr>
          <p:cNvSpPr txBox="1"/>
          <p:nvPr/>
        </p:nvSpPr>
        <p:spPr>
          <a:xfrm>
            <a:off x="2718999" y="6080974"/>
            <a:ext cx="2390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前進＝↑ボタンを押したよ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5F1202E4-18E4-4DE8-A08E-D029FF43D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Autofit/>
          </a:bodyPr>
          <a:lstStyle/>
          <a:p>
            <a:r>
              <a:rPr kumimoji="1" lang="ja-JP" altLang="en-US" sz="2800" b="1" dirty="0"/>
              <a:t>ソフトウェアコントローラーのプログラミング例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3FAB89A-9012-4BB7-8928-1482A278A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58" y="2961312"/>
            <a:ext cx="3640822" cy="27306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3691A75-C281-40BE-989C-943A071C12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0" t="31949" r="29817" b="47380"/>
          <a:stretch/>
        </p:blipFill>
        <p:spPr>
          <a:xfrm>
            <a:off x="1757235" y="4426286"/>
            <a:ext cx="2814765" cy="1680788"/>
          </a:xfrm>
          <a:prstGeom prst="rect">
            <a:avLst/>
          </a:prstGeom>
        </p:spPr>
      </p:pic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DBFB372-F910-412B-A062-D9B05F805023}"/>
              </a:ext>
            </a:extLst>
          </p:cNvPr>
          <p:cNvSpPr/>
          <p:nvPr/>
        </p:nvSpPr>
        <p:spPr>
          <a:xfrm>
            <a:off x="1757235" y="4556340"/>
            <a:ext cx="2814765" cy="147038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BD103362-DC0B-433C-816C-07D0E2355873}"/>
              </a:ext>
            </a:extLst>
          </p:cNvPr>
          <p:cNvCxnSpPr/>
          <p:nvPr/>
        </p:nvCxnSpPr>
        <p:spPr>
          <a:xfrm>
            <a:off x="1442906" y="4068661"/>
            <a:ext cx="41106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6974481C-A558-46FF-B87F-1D783E75CFAF}"/>
              </a:ext>
            </a:extLst>
          </p:cNvPr>
          <p:cNvCxnSpPr>
            <a:cxnSpLocks/>
          </p:cNvCxnSpPr>
          <p:nvPr/>
        </p:nvCxnSpPr>
        <p:spPr>
          <a:xfrm flipV="1">
            <a:off x="1426128" y="4234836"/>
            <a:ext cx="427839" cy="8656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図 22">
            <a:extLst>
              <a:ext uri="{FF2B5EF4-FFF2-40B4-BE49-F238E27FC236}">
                <a16:creationId xmlns:a16="http://schemas.microsoft.com/office/drawing/2014/main" id="{A73A095B-BAE5-4A72-965E-17CAAAAA6D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72" y="2929340"/>
            <a:ext cx="3640823" cy="273061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D3FD25F7-ED42-41D1-BC54-481DC85E8BB5}"/>
              </a:ext>
            </a:extLst>
          </p:cNvPr>
          <p:cNvCxnSpPr>
            <a:cxnSpLocks/>
          </p:cNvCxnSpPr>
          <p:nvPr/>
        </p:nvCxnSpPr>
        <p:spPr>
          <a:xfrm>
            <a:off x="6224631" y="4667671"/>
            <a:ext cx="545285" cy="2063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図 36">
            <a:extLst>
              <a:ext uri="{FF2B5EF4-FFF2-40B4-BE49-F238E27FC236}">
                <a16:creationId xmlns:a16="http://schemas.microsoft.com/office/drawing/2014/main" id="{C3B3EA89-D3F7-49BB-BF0B-68DA515256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8" t="68546" r="22397" b="16457"/>
          <a:stretch/>
        </p:blipFill>
        <p:spPr>
          <a:xfrm>
            <a:off x="5062449" y="5387618"/>
            <a:ext cx="3926575" cy="1258719"/>
          </a:xfrm>
          <a:prstGeom prst="rect">
            <a:avLst/>
          </a:prstGeom>
          <a:ln>
            <a:noFill/>
          </a:ln>
        </p:spPr>
      </p:pic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B7A04D8A-3BD5-41BF-B4F0-BFED4254075C}"/>
              </a:ext>
            </a:extLst>
          </p:cNvPr>
          <p:cNvSpPr/>
          <p:nvPr/>
        </p:nvSpPr>
        <p:spPr>
          <a:xfrm>
            <a:off x="5109249" y="5387618"/>
            <a:ext cx="3938498" cy="133385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1D48937-F026-4CD6-AE4D-756A7D790F49}"/>
              </a:ext>
            </a:extLst>
          </p:cNvPr>
          <p:cNvSpPr txBox="1"/>
          <p:nvPr/>
        </p:nvSpPr>
        <p:spPr>
          <a:xfrm>
            <a:off x="6584716" y="3175790"/>
            <a:ext cx="239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のプログラム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FB68CD9-A4F9-42AE-AA74-75464AC4A2F3}"/>
              </a:ext>
            </a:extLst>
          </p:cNvPr>
          <p:cNvSpPr txBox="1"/>
          <p:nvPr/>
        </p:nvSpPr>
        <p:spPr>
          <a:xfrm>
            <a:off x="1702351" y="3240830"/>
            <a:ext cx="239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↑（上矢印）の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プログラム</a:t>
            </a:r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9786F8FE-10B9-4EA4-A24A-BFABE37DC8EA}"/>
              </a:ext>
            </a:extLst>
          </p:cNvPr>
          <p:cNvSpPr/>
          <p:nvPr/>
        </p:nvSpPr>
        <p:spPr>
          <a:xfrm>
            <a:off x="3794049" y="5549797"/>
            <a:ext cx="1433955" cy="253511"/>
          </a:xfrm>
          <a:prstGeom prst="rightArrow">
            <a:avLst>
              <a:gd name="adj1" fmla="val 50000"/>
              <a:gd name="adj2" fmla="val 93018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77F3A10-D603-4A82-B240-FBEF9952AA96}"/>
              </a:ext>
            </a:extLst>
          </p:cNvPr>
          <p:cNvSpPr txBox="1"/>
          <p:nvPr/>
        </p:nvSpPr>
        <p:spPr>
          <a:xfrm>
            <a:off x="-4501" y="6533036"/>
            <a:ext cx="520240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スプライトは、“押されたよ”と</a:t>
            </a:r>
            <a:r>
              <a:rPr kumimoji="1" lang="en-US" altLang="ja-JP" sz="105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sz="105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（アプリ）からメッセージをもらいます。</a:t>
            </a:r>
            <a:endParaRPr kumimoji="1"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9398B4C-D372-4926-9BFC-F4C9EADF2B0A}"/>
              </a:ext>
            </a:extLst>
          </p:cNvPr>
          <p:cNvSpPr txBox="1"/>
          <p:nvPr/>
        </p:nvSpPr>
        <p:spPr>
          <a:xfrm>
            <a:off x="7594213" y="4692660"/>
            <a:ext cx="1433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OK!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前に動くよ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9868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図 58">
            <a:extLst>
              <a:ext uri="{FF2B5EF4-FFF2-40B4-BE49-F238E27FC236}">
                <a16:creationId xmlns:a16="http://schemas.microsoft.com/office/drawing/2014/main" id="{AD172150-D9B5-4E8A-8DF8-7E454B059F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0" r="22097" b="10856"/>
          <a:stretch/>
        </p:blipFill>
        <p:spPr>
          <a:xfrm>
            <a:off x="6247675" y="1856947"/>
            <a:ext cx="2758758" cy="4786646"/>
          </a:xfrm>
          <a:prstGeom prst="rect">
            <a:avLst/>
          </a:prstGeom>
          <a:ln w="12700">
            <a:solidFill>
              <a:srgbClr val="2F528F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4023C54-ACA3-40CE-A2EE-E10D9250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74" y="2546080"/>
            <a:ext cx="4167571" cy="312567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/>
              <a:t>ソフトウェアコントローラーのプログラミング例</a:t>
            </a:r>
            <a:endParaRPr kumimoji="1" lang="en-US" altLang="ja-JP" sz="2800" dirty="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FB7BB253-7508-40BC-B2CF-AF61A8CDC550}"/>
              </a:ext>
            </a:extLst>
          </p:cNvPr>
          <p:cNvSpPr txBox="1"/>
          <p:nvPr/>
        </p:nvSpPr>
        <p:spPr>
          <a:xfrm>
            <a:off x="781403" y="3767132"/>
            <a:ext cx="1411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X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-70,Y 0) 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1D48937-F026-4CD6-AE4D-756A7D790F49}"/>
              </a:ext>
            </a:extLst>
          </p:cNvPr>
          <p:cNvSpPr txBox="1"/>
          <p:nvPr/>
        </p:nvSpPr>
        <p:spPr>
          <a:xfrm>
            <a:off x="6501197" y="1429863"/>
            <a:ext cx="239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のプログラム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FB68CD9-A4F9-42AE-AA74-75464AC4A2F3}"/>
              </a:ext>
            </a:extLst>
          </p:cNvPr>
          <p:cNvSpPr txBox="1"/>
          <p:nvPr/>
        </p:nvSpPr>
        <p:spPr>
          <a:xfrm>
            <a:off x="415377" y="6398232"/>
            <a:ext cx="4793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ソフトウェアコントローラーのボタン配置</a:t>
            </a:r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17BD2D4B-706E-4CBC-A231-2A79F38E7D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ソフトウェアコントローラー</a:t>
            </a: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FCA8F367-D245-42A4-9F83-E7F847E45668}"/>
              </a:ext>
            </a:extLst>
          </p:cNvPr>
          <p:cNvGrpSpPr/>
          <p:nvPr/>
        </p:nvGrpSpPr>
        <p:grpSpPr>
          <a:xfrm>
            <a:off x="3983515" y="4126933"/>
            <a:ext cx="2038448" cy="1040712"/>
            <a:chOff x="3740654" y="3170634"/>
            <a:chExt cx="2373761" cy="1211903"/>
          </a:xfrm>
        </p:grpSpPr>
        <p:sp>
          <p:nvSpPr>
            <p:cNvPr id="26" name="四角形: 角を丸くする 25">
              <a:extLst>
                <a:ext uri="{FF2B5EF4-FFF2-40B4-BE49-F238E27FC236}">
                  <a16:creationId xmlns:a16="http://schemas.microsoft.com/office/drawing/2014/main" id="{DD9818FD-5C3C-4EAC-BD78-56AFB09D71D7}"/>
                </a:ext>
              </a:extLst>
            </p:cNvPr>
            <p:cNvSpPr/>
            <p:nvPr/>
          </p:nvSpPr>
          <p:spPr>
            <a:xfrm>
              <a:off x="3791440" y="3170634"/>
              <a:ext cx="2322975" cy="121190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922EF89A-D7A1-4613-B95F-EA8BBD9E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17" t="11228" r="14779" b="71909"/>
            <a:stretch/>
          </p:blipFill>
          <p:spPr>
            <a:xfrm>
              <a:off x="3740654" y="3186024"/>
              <a:ext cx="2322976" cy="1156456"/>
            </a:xfrm>
            <a:prstGeom prst="rect">
              <a:avLst/>
            </a:prstGeom>
          </p:spPr>
        </p:pic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2DB22C13-97A0-4EE4-B85B-FEA8DFD95204}"/>
              </a:ext>
            </a:extLst>
          </p:cNvPr>
          <p:cNvGrpSpPr/>
          <p:nvPr/>
        </p:nvGrpSpPr>
        <p:grpSpPr>
          <a:xfrm>
            <a:off x="2052202" y="4988770"/>
            <a:ext cx="2061645" cy="1075111"/>
            <a:chOff x="2443531" y="4432632"/>
            <a:chExt cx="2400774" cy="1251960"/>
          </a:xfrm>
        </p:grpSpPr>
        <p:sp>
          <p:nvSpPr>
            <p:cNvPr id="38" name="四角形: 角を丸くする 37">
              <a:extLst>
                <a:ext uri="{FF2B5EF4-FFF2-40B4-BE49-F238E27FC236}">
                  <a16:creationId xmlns:a16="http://schemas.microsoft.com/office/drawing/2014/main" id="{11773020-F98C-4945-9165-2869E4570A18}"/>
                </a:ext>
              </a:extLst>
            </p:cNvPr>
            <p:cNvSpPr/>
            <p:nvPr/>
          </p:nvSpPr>
          <p:spPr>
            <a:xfrm>
              <a:off x="2443531" y="4472689"/>
              <a:ext cx="2322975" cy="121190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49E02093-8D7F-41D7-BF3B-01D1B95051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64" t="11228" r="18496" b="71499"/>
            <a:stretch/>
          </p:blipFill>
          <p:spPr>
            <a:xfrm>
              <a:off x="2454055" y="4432632"/>
              <a:ext cx="2390250" cy="1184614"/>
            </a:xfrm>
            <a:prstGeom prst="rect">
              <a:avLst/>
            </a:prstGeom>
          </p:spPr>
        </p:pic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900702B2-B4D1-43C6-9190-2BBB368247F3}"/>
              </a:ext>
            </a:extLst>
          </p:cNvPr>
          <p:cNvGrpSpPr/>
          <p:nvPr/>
        </p:nvGrpSpPr>
        <p:grpSpPr>
          <a:xfrm>
            <a:off x="2540497" y="1699028"/>
            <a:ext cx="2138779" cy="1040712"/>
            <a:chOff x="1351402" y="1833333"/>
            <a:chExt cx="2490596" cy="1211903"/>
          </a:xfrm>
        </p:grpSpPr>
        <p:sp>
          <p:nvSpPr>
            <p:cNvPr id="36" name="四角形: 角を丸くする 35">
              <a:extLst>
                <a:ext uri="{FF2B5EF4-FFF2-40B4-BE49-F238E27FC236}">
                  <a16:creationId xmlns:a16="http://schemas.microsoft.com/office/drawing/2014/main" id="{662FA8FE-DDC8-42C2-8C5C-A68FF3A8A317}"/>
                </a:ext>
              </a:extLst>
            </p:cNvPr>
            <p:cNvSpPr/>
            <p:nvPr/>
          </p:nvSpPr>
          <p:spPr>
            <a:xfrm>
              <a:off x="1351402" y="1833333"/>
              <a:ext cx="2322975" cy="121190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A4450F95-A8DD-4E30-AE2E-1750E11FEB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78" t="13255" r="25351" b="69923"/>
            <a:stretch/>
          </p:blipFill>
          <p:spPr>
            <a:xfrm>
              <a:off x="1351402" y="1843779"/>
              <a:ext cx="2490596" cy="1156455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CF323DE5-B26C-4EA5-8B8B-EAEC486BFE31}"/>
              </a:ext>
            </a:extLst>
          </p:cNvPr>
          <p:cNvGrpSpPr/>
          <p:nvPr/>
        </p:nvGrpSpPr>
        <p:grpSpPr>
          <a:xfrm>
            <a:off x="108285" y="4061079"/>
            <a:ext cx="1994836" cy="1040712"/>
            <a:chOff x="4505826" y="1623117"/>
            <a:chExt cx="2322975" cy="1211903"/>
          </a:xfrm>
        </p:grpSpPr>
        <p:sp>
          <p:nvSpPr>
            <p:cNvPr id="42" name="四角形: 角を丸くする 41">
              <a:extLst>
                <a:ext uri="{FF2B5EF4-FFF2-40B4-BE49-F238E27FC236}">
                  <a16:creationId xmlns:a16="http://schemas.microsoft.com/office/drawing/2014/main" id="{B84C029B-B28C-486B-91B1-2CD337C37CBE}"/>
                </a:ext>
              </a:extLst>
            </p:cNvPr>
            <p:cNvSpPr/>
            <p:nvPr/>
          </p:nvSpPr>
          <p:spPr>
            <a:xfrm>
              <a:off x="4505826" y="1623117"/>
              <a:ext cx="2322975" cy="121190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249AEB57-601C-491F-B297-20AC54846A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67" t="13043" r="6514" b="71426"/>
            <a:stretch/>
          </p:blipFill>
          <p:spPr>
            <a:xfrm>
              <a:off x="4541715" y="1664035"/>
              <a:ext cx="2251196" cy="1065131"/>
            </a:xfrm>
            <a:prstGeom prst="rect">
              <a:avLst/>
            </a:prstGeom>
          </p:spPr>
        </p:pic>
      </p:grp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499327A-C41D-4059-AE4F-0BED8FEA0B47}"/>
              </a:ext>
            </a:extLst>
          </p:cNvPr>
          <p:cNvSpPr txBox="1"/>
          <p:nvPr/>
        </p:nvSpPr>
        <p:spPr>
          <a:xfrm>
            <a:off x="3752524" y="3811945"/>
            <a:ext cx="134039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X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70,Y 0) 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65C65164-4C2E-4C77-8933-F4E94A2CA806}"/>
              </a:ext>
            </a:extLst>
          </p:cNvPr>
          <p:cNvSpPr txBox="1"/>
          <p:nvPr/>
        </p:nvSpPr>
        <p:spPr>
          <a:xfrm>
            <a:off x="2350246" y="2841245"/>
            <a:ext cx="1411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X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0,Y 70) 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C218859-ACA9-438E-B0A8-357560FBCCD4}"/>
              </a:ext>
            </a:extLst>
          </p:cNvPr>
          <p:cNvSpPr txBox="1"/>
          <p:nvPr/>
        </p:nvSpPr>
        <p:spPr>
          <a:xfrm>
            <a:off x="2282121" y="4709599"/>
            <a:ext cx="1411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X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0,Y -70) 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6BCBF99-5C0E-4789-BAF8-89F96D700A14}"/>
              </a:ext>
            </a:extLst>
          </p:cNvPr>
          <p:cNvSpPr txBox="1"/>
          <p:nvPr/>
        </p:nvSpPr>
        <p:spPr>
          <a:xfrm>
            <a:off x="624810" y="1453200"/>
            <a:ext cx="1411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X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0,Y 0) 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969B3CF5-883E-4C40-80ED-FE532CE55C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11" r="1849" b="71621"/>
          <a:stretch/>
        </p:blipFill>
        <p:spPr>
          <a:xfrm>
            <a:off x="305688" y="1750726"/>
            <a:ext cx="2052608" cy="1671323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56" name="矢印: 右 55">
            <a:extLst>
              <a:ext uri="{FF2B5EF4-FFF2-40B4-BE49-F238E27FC236}">
                <a16:creationId xmlns:a16="http://schemas.microsoft.com/office/drawing/2014/main" id="{AFF8C118-865E-4BB9-986D-F2DF1CEC0F1A}"/>
              </a:ext>
            </a:extLst>
          </p:cNvPr>
          <p:cNvSpPr/>
          <p:nvPr/>
        </p:nvSpPr>
        <p:spPr>
          <a:xfrm rot="1809083">
            <a:off x="4376905" y="2873272"/>
            <a:ext cx="2138778" cy="180000"/>
          </a:xfrm>
          <a:prstGeom prst="rightArrow">
            <a:avLst>
              <a:gd name="adj1" fmla="val 50000"/>
              <a:gd name="adj2" fmla="val 93018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矢印: 右 56">
            <a:extLst>
              <a:ext uri="{FF2B5EF4-FFF2-40B4-BE49-F238E27FC236}">
                <a16:creationId xmlns:a16="http://schemas.microsoft.com/office/drawing/2014/main" id="{0871956B-9A65-4F20-8B69-C8B9AB2F86D3}"/>
              </a:ext>
            </a:extLst>
          </p:cNvPr>
          <p:cNvSpPr/>
          <p:nvPr/>
        </p:nvSpPr>
        <p:spPr>
          <a:xfrm>
            <a:off x="5978352" y="4257785"/>
            <a:ext cx="430434" cy="180000"/>
          </a:xfrm>
          <a:prstGeom prst="rightArrow">
            <a:avLst>
              <a:gd name="adj1" fmla="val 50000"/>
              <a:gd name="adj2" fmla="val 93018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矢印: 右 57">
            <a:extLst>
              <a:ext uri="{FF2B5EF4-FFF2-40B4-BE49-F238E27FC236}">
                <a16:creationId xmlns:a16="http://schemas.microsoft.com/office/drawing/2014/main" id="{223593C7-D063-4577-B295-5963DB29C2B8}"/>
              </a:ext>
            </a:extLst>
          </p:cNvPr>
          <p:cNvSpPr/>
          <p:nvPr/>
        </p:nvSpPr>
        <p:spPr>
          <a:xfrm>
            <a:off x="3983516" y="5221643"/>
            <a:ext cx="2425270" cy="180000"/>
          </a:xfrm>
          <a:prstGeom prst="rightArrow">
            <a:avLst>
              <a:gd name="adj1" fmla="val 50000"/>
              <a:gd name="adj2" fmla="val 93018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矢印: U ターン 62">
            <a:extLst>
              <a:ext uri="{FF2B5EF4-FFF2-40B4-BE49-F238E27FC236}">
                <a16:creationId xmlns:a16="http://schemas.microsoft.com/office/drawing/2014/main" id="{D5F3E4C4-4C61-4940-9C8A-BB36E8EDB71F}"/>
              </a:ext>
            </a:extLst>
          </p:cNvPr>
          <p:cNvSpPr/>
          <p:nvPr/>
        </p:nvSpPr>
        <p:spPr>
          <a:xfrm>
            <a:off x="1609112" y="1472327"/>
            <a:ext cx="4980232" cy="1098206"/>
          </a:xfrm>
          <a:prstGeom prst="uturnArrow">
            <a:avLst>
              <a:gd name="adj1" fmla="val 7589"/>
              <a:gd name="adj2" fmla="val 9143"/>
              <a:gd name="adj3" fmla="val 19404"/>
              <a:gd name="adj4" fmla="val 43750"/>
              <a:gd name="adj5" fmla="val 100000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5" name="矢印: 折線 64">
            <a:extLst>
              <a:ext uri="{FF2B5EF4-FFF2-40B4-BE49-F238E27FC236}">
                <a16:creationId xmlns:a16="http://schemas.microsoft.com/office/drawing/2014/main" id="{CADEAB48-2F01-4F96-96ED-BF890CAFD4DC}"/>
              </a:ext>
            </a:extLst>
          </p:cNvPr>
          <p:cNvSpPr/>
          <p:nvPr/>
        </p:nvSpPr>
        <p:spPr>
          <a:xfrm flipV="1">
            <a:off x="951322" y="4999990"/>
            <a:ext cx="5409523" cy="1295300"/>
          </a:xfrm>
          <a:prstGeom prst="bentArrow">
            <a:avLst>
              <a:gd name="adj1" fmla="val 6734"/>
              <a:gd name="adj2" fmla="val 6880"/>
              <a:gd name="adj3" fmla="val 14021"/>
              <a:gd name="adj4" fmla="val 53591"/>
            </a:avLst>
          </a:prstGeom>
          <a:solidFill>
            <a:srgbClr val="FFFF00"/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D6503B54-6DCB-4468-9630-99F6FB411A97}"/>
              </a:ext>
            </a:extLst>
          </p:cNvPr>
          <p:cNvCxnSpPr/>
          <p:nvPr/>
        </p:nvCxnSpPr>
        <p:spPr>
          <a:xfrm>
            <a:off x="2358296" y="3429000"/>
            <a:ext cx="453826" cy="38294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81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511" y="2472832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字幕 2">
            <a:extLst>
              <a:ext uri="{FF2B5EF4-FFF2-40B4-BE49-F238E27FC236}">
                <a16:creationId xmlns:a16="http://schemas.microsoft.com/office/drawing/2014/main" id="{F7C6D24A-D856-44D1-AB2C-5699EBF42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</a:t>
            </a:r>
            <a:r>
              <a:rPr kumimoji="1" lang="en-US" altLang="ja-JP" dirty="0"/>
              <a:t>iPad</a:t>
            </a:r>
            <a:r>
              <a:rPr kumimoji="1" lang="ja-JP" altLang="en-US" dirty="0"/>
              <a:t>などでプログラミングする方法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B753AC72-5CAD-4EF7-803D-C62831EEB5BD}"/>
              </a:ext>
            </a:extLst>
          </p:cNvPr>
          <p:cNvGrpSpPr/>
          <p:nvPr/>
        </p:nvGrpSpPr>
        <p:grpSpPr>
          <a:xfrm>
            <a:off x="4196611" y="1962833"/>
            <a:ext cx="1797603" cy="1331558"/>
            <a:chOff x="685538" y="1644114"/>
            <a:chExt cx="2571750" cy="1905000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ED10E51A-658F-4B2A-BE7C-AA294D37B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317" y="1808399"/>
              <a:ext cx="2062930" cy="1547197"/>
            </a:xfrm>
            <a:prstGeom prst="rect">
              <a:avLst/>
            </a:prstGeom>
          </p:spPr>
        </p:pic>
        <p:pic>
          <p:nvPicPr>
            <p:cNvPr id="1026" name="Picture 2" descr="「iPad 画像」の画像検索結果&quot;">
              <a:extLst>
                <a:ext uri="{FF2B5EF4-FFF2-40B4-BE49-F238E27FC236}">
                  <a16:creationId xmlns:a16="http://schemas.microsoft.com/office/drawing/2014/main" id="{A95CF483-0357-4A53-8470-4F85E73FCA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38" y="1644114"/>
              <a:ext cx="257175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「mbot ブルートゥース」の画像検索結果&quot;">
            <a:extLst>
              <a:ext uri="{FF2B5EF4-FFF2-40B4-BE49-F238E27FC236}">
                <a16:creationId xmlns:a16="http://schemas.microsoft.com/office/drawing/2014/main" id="{390D28B4-81E1-417D-AE8E-A959EC48B5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0" t="28671" r="23446" b="30756"/>
          <a:stretch/>
        </p:blipFill>
        <p:spPr bwMode="auto">
          <a:xfrm>
            <a:off x="7451706" y="1722523"/>
            <a:ext cx="1239290" cy="96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楕円 11">
            <a:extLst>
              <a:ext uri="{FF2B5EF4-FFF2-40B4-BE49-F238E27FC236}">
                <a16:creationId xmlns:a16="http://schemas.microsoft.com/office/drawing/2014/main" id="{932B6482-91FC-45D0-82F4-DE89006CFF36}"/>
              </a:ext>
            </a:extLst>
          </p:cNvPr>
          <p:cNvSpPr/>
          <p:nvPr/>
        </p:nvSpPr>
        <p:spPr>
          <a:xfrm>
            <a:off x="7231312" y="1640469"/>
            <a:ext cx="1635852" cy="11576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09CE9EB-3FB8-4404-8FD9-E9940098456B}"/>
              </a:ext>
            </a:extLst>
          </p:cNvPr>
          <p:cNvCxnSpPr>
            <a:stCxn id="12" idx="3"/>
          </p:cNvCxnSpPr>
          <p:nvPr/>
        </p:nvCxnSpPr>
        <p:spPr>
          <a:xfrm flipH="1">
            <a:off x="7306812" y="2628612"/>
            <a:ext cx="164065" cy="2902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矢印: 左右 15">
            <a:extLst>
              <a:ext uri="{FF2B5EF4-FFF2-40B4-BE49-F238E27FC236}">
                <a16:creationId xmlns:a16="http://schemas.microsoft.com/office/drawing/2014/main" id="{C5C493CE-E033-461A-B9AD-6DF2F49D4109}"/>
              </a:ext>
            </a:extLst>
          </p:cNvPr>
          <p:cNvSpPr/>
          <p:nvPr/>
        </p:nvSpPr>
        <p:spPr>
          <a:xfrm>
            <a:off x="6283355" y="2278034"/>
            <a:ext cx="797301" cy="202479"/>
          </a:xfrm>
          <a:prstGeom prst="leftRightArrow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E432F3D-9E8E-4587-A924-7C16D55D0C31}"/>
              </a:ext>
            </a:extLst>
          </p:cNvPr>
          <p:cNvSpPr txBox="1"/>
          <p:nvPr/>
        </p:nvSpPr>
        <p:spPr>
          <a:xfrm>
            <a:off x="5975265" y="1488680"/>
            <a:ext cx="1269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で接続</a:t>
            </a:r>
          </a:p>
        </p:txBody>
      </p:sp>
      <p:pic>
        <p:nvPicPr>
          <p:cNvPr id="1030" name="Picture 6" descr="「bluetooth」の画像検索結果">
            <a:extLst>
              <a:ext uri="{FF2B5EF4-FFF2-40B4-BE49-F238E27FC236}">
                <a16:creationId xmlns:a16="http://schemas.microsoft.com/office/drawing/2014/main" id="{93CB52A7-907E-4AA5-8387-CD50519FB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848" y="2472832"/>
            <a:ext cx="134778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「ｍBlock」の画像検索結果">
            <a:extLst>
              <a:ext uri="{FF2B5EF4-FFF2-40B4-BE49-F238E27FC236}">
                <a16:creationId xmlns:a16="http://schemas.microsoft.com/office/drawing/2014/main" id="{B0405E84-BAC2-44DC-99DE-3996BF626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4" y="1678142"/>
            <a:ext cx="973019" cy="9730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22627ED-23FA-4455-A83A-628EA5D9CE62}"/>
              </a:ext>
            </a:extLst>
          </p:cNvPr>
          <p:cNvSpPr txBox="1"/>
          <p:nvPr/>
        </p:nvSpPr>
        <p:spPr>
          <a:xfrm>
            <a:off x="1373904" y="1652503"/>
            <a:ext cx="274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Scratch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ベースのプログラミングアプリを使います。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BE9FC367-DA12-43DF-8866-E9A74E7D6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61" y="3067823"/>
            <a:ext cx="2552787" cy="19145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楕円 20">
            <a:extLst>
              <a:ext uri="{FF2B5EF4-FFF2-40B4-BE49-F238E27FC236}">
                <a16:creationId xmlns:a16="http://schemas.microsoft.com/office/drawing/2014/main" id="{163DAF35-57F5-4072-BC0E-7D5F1FBEBFF9}"/>
              </a:ext>
            </a:extLst>
          </p:cNvPr>
          <p:cNvSpPr/>
          <p:nvPr/>
        </p:nvSpPr>
        <p:spPr>
          <a:xfrm>
            <a:off x="1612590" y="2928732"/>
            <a:ext cx="460788" cy="46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図表 38">
            <a:extLst>
              <a:ext uri="{FF2B5EF4-FFF2-40B4-BE49-F238E27FC236}">
                <a16:creationId xmlns:a16="http://schemas.microsoft.com/office/drawing/2014/main" id="{3D69CFFB-F332-4C0D-9F5B-24BCB0A741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7895209"/>
              </p:ext>
            </p:extLst>
          </p:nvPr>
        </p:nvGraphicFramePr>
        <p:xfrm>
          <a:off x="3103998" y="3633648"/>
          <a:ext cx="1821979" cy="250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4541C2CB-4846-4FD1-9831-321F32862A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660" y="4884598"/>
            <a:ext cx="2149715" cy="161228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B1F1064F-1D2D-4760-9B37-694303D40175}"/>
              </a:ext>
            </a:extLst>
          </p:cNvPr>
          <p:cNvCxnSpPr>
            <a:stCxn id="21" idx="6"/>
          </p:cNvCxnSpPr>
          <p:nvPr/>
        </p:nvCxnSpPr>
        <p:spPr>
          <a:xfrm>
            <a:off x="2073378" y="3159126"/>
            <a:ext cx="1668112" cy="20168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楕円 49">
            <a:extLst>
              <a:ext uri="{FF2B5EF4-FFF2-40B4-BE49-F238E27FC236}">
                <a16:creationId xmlns:a16="http://schemas.microsoft.com/office/drawing/2014/main" id="{3A6163D9-4DDF-46E6-9F67-D50A08E638DB}"/>
              </a:ext>
            </a:extLst>
          </p:cNvPr>
          <p:cNvSpPr/>
          <p:nvPr/>
        </p:nvSpPr>
        <p:spPr>
          <a:xfrm>
            <a:off x="3601973" y="5169634"/>
            <a:ext cx="826027" cy="46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0AED5F5F-A775-49F7-B827-E80BDF16F988}"/>
              </a:ext>
            </a:extLst>
          </p:cNvPr>
          <p:cNvCxnSpPr>
            <a:cxnSpLocks/>
            <a:stCxn id="50" idx="6"/>
          </p:cNvCxnSpPr>
          <p:nvPr/>
        </p:nvCxnSpPr>
        <p:spPr>
          <a:xfrm>
            <a:off x="4428000" y="5400028"/>
            <a:ext cx="6865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B2F3C167-579C-46B0-86EA-DE0256DC4C89}"/>
              </a:ext>
            </a:extLst>
          </p:cNvPr>
          <p:cNvSpPr txBox="1"/>
          <p:nvPr/>
        </p:nvSpPr>
        <p:spPr>
          <a:xfrm>
            <a:off x="162404" y="5409741"/>
            <a:ext cx="30097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のタブをタップして、接続ボタンをタップすると、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等と</a:t>
            </a:r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で通信します。</a:t>
            </a:r>
          </a:p>
        </p:txBody>
      </p:sp>
    </p:spTree>
    <p:extLst>
      <p:ext uri="{BB962C8B-B14F-4D97-AF65-F5344CB8AC3E}">
        <p14:creationId xmlns:p14="http://schemas.microsoft.com/office/powerpoint/2010/main" val="1852005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をリモコンで思い通りに操る仕組み</a:t>
            </a:r>
          </a:p>
        </p:txBody>
      </p:sp>
      <p:pic>
        <p:nvPicPr>
          <p:cNvPr id="307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80186A33-ECEA-475F-BDC4-43FBCC3C8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>
            <a:off x="1212506" y="3126614"/>
            <a:ext cx="1022693" cy="226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6541B1-159E-4905-887A-00DC86FFC2F1}"/>
              </a:ext>
            </a:extLst>
          </p:cNvPr>
          <p:cNvSpPr txBox="1"/>
          <p:nvPr/>
        </p:nvSpPr>
        <p:spPr>
          <a:xfrm>
            <a:off x="360726" y="1652503"/>
            <a:ext cx="377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リモートコントローラは、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＊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を使って指示を伝える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アイテム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8D04891-A97B-4807-A304-7258FCEBC4C3}"/>
              </a:ext>
            </a:extLst>
          </p:cNvPr>
          <p:cNvSpPr txBox="1"/>
          <p:nvPr/>
        </p:nvSpPr>
        <p:spPr>
          <a:xfrm>
            <a:off x="570276" y="5640321"/>
            <a:ext cx="2454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＊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電波を使うものもありますが、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や多くの家電のリモコン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は赤外線を使っています。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94" y="1371281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稲妻 3">
            <a:extLst>
              <a:ext uri="{FF2B5EF4-FFF2-40B4-BE49-F238E27FC236}">
                <a16:creationId xmlns:a16="http://schemas.microsoft.com/office/drawing/2014/main" id="{A6278D11-EC8F-4E8E-9893-F2F312455201}"/>
              </a:ext>
            </a:extLst>
          </p:cNvPr>
          <p:cNvSpPr/>
          <p:nvPr/>
        </p:nvSpPr>
        <p:spPr>
          <a:xfrm flipH="1">
            <a:off x="2420574" y="2452115"/>
            <a:ext cx="2627676" cy="633498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42822ABB-0506-43E7-862A-EB19106E4100}"/>
              </a:ext>
            </a:extLst>
          </p:cNvPr>
          <p:cNvSpPr/>
          <p:nvPr/>
        </p:nvSpPr>
        <p:spPr>
          <a:xfrm rot="8100000">
            <a:off x="4506866" y="3621207"/>
            <a:ext cx="1916761" cy="1131314"/>
          </a:xfrm>
          <a:custGeom>
            <a:avLst/>
            <a:gdLst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0 w 1845578"/>
              <a:gd name="connsiteY6" fmla="*/ 768404 h 1024539"/>
              <a:gd name="connsiteX7" fmla="*/ 0 w 1845578"/>
              <a:gd name="connsiteY7" fmla="*/ 256135 h 1024539"/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189822 w 1845578"/>
              <a:gd name="connsiteY6" fmla="*/ 756541 h 1024539"/>
              <a:gd name="connsiteX7" fmla="*/ 0 w 1845578"/>
              <a:gd name="connsiteY7" fmla="*/ 256135 h 1024539"/>
              <a:gd name="connsiteX0" fmla="*/ 0 w 1845578"/>
              <a:gd name="connsiteY0" fmla="*/ 256135 h 994880"/>
              <a:gd name="connsiteX1" fmla="*/ 1333309 w 1845578"/>
              <a:gd name="connsiteY1" fmla="*/ 256135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238398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1030471"/>
              <a:gd name="connsiteX1" fmla="*/ 1256194 w 1845578"/>
              <a:gd name="connsiteY1" fmla="*/ 262067 h 1030471"/>
              <a:gd name="connsiteX2" fmla="*/ 1238398 w 1845578"/>
              <a:gd name="connsiteY2" fmla="*/ 0 h 1030471"/>
              <a:gd name="connsiteX3" fmla="*/ 1845578 w 1845578"/>
              <a:gd name="connsiteY3" fmla="*/ 512270 h 1030471"/>
              <a:gd name="connsiteX4" fmla="*/ 1398560 w 1845578"/>
              <a:gd name="connsiteY4" fmla="*/ 1030471 h 1030471"/>
              <a:gd name="connsiteX5" fmla="*/ 1333309 w 1845578"/>
              <a:gd name="connsiteY5" fmla="*/ 768404 h 1030471"/>
              <a:gd name="connsiteX6" fmla="*/ 189822 w 1845578"/>
              <a:gd name="connsiteY6" fmla="*/ 756541 h 1030471"/>
              <a:gd name="connsiteX7" fmla="*/ 0 w 1845578"/>
              <a:gd name="connsiteY7" fmla="*/ 256135 h 1030471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583453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607180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916761"/>
              <a:gd name="connsiteY0" fmla="*/ 327318 h 1101654"/>
              <a:gd name="connsiteX1" fmla="*/ 1327377 w 1916761"/>
              <a:gd name="connsiteY1" fmla="*/ 333250 h 1101654"/>
              <a:gd name="connsiteX2" fmla="*/ 1273989 w 1916761"/>
              <a:gd name="connsiteY2" fmla="*/ 0 h 1101654"/>
              <a:gd name="connsiteX3" fmla="*/ 1916761 w 1916761"/>
              <a:gd name="connsiteY3" fmla="*/ 607180 h 1101654"/>
              <a:gd name="connsiteX4" fmla="*/ 1469743 w 1916761"/>
              <a:gd name="connsiteY4" fmla="*/ 1101654 h 1101654"/>
              <a:gd name="connsiteX5" fmla="*/ 1404492 w 1916761"/>
              <a:gd name="connsiteY5" fmla="*/ 839587 h 1101654"/>
              <a:gd name="connsiteX6" fmla="*/ 261005 w 1916761"/>
              <a:gd name="connsiteY6" fmla="*/ 827724 h 1101654"/>
              <a:gd name="connsiteX7" fmla="*/ 0 w 1916761"/>
              <a:gd name="connsiteY7" fmla="*/ 327318 h 1101654"/>
              <a:gd name="connsiteX0" fmla="*/ 0 w 1916761"/>
              <a:gd name="connsiteY0" fmla="*/ 356978 h 1131314"/>
              <a:gd name="connsiteX1" fmla="*/ 1327377 w 1916761"/>
              <a:gd name="connsiteY1" fmla="*/ 362910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  <a:gd name="connsiteX0" fmla="*/ 0 w 1916761"/>
              <a:gd name="connsiteY0" fmla="*/ 356978 h 1131314"/>
              <a:gd name="connsiteX1" fmla="*/ 1285853 w 1916761"/>
              <a:gd name="connsiteY1" fmla="*/ 356978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6761" h="1131314">
                <a:moveTo>
                  <a:pt x="0" y="356978"/>
                </a:moveTo>
                <a:lnTo>
                  <a:pt x="1285853" y="356978"/>
                </a:lnTo>
                <a:lnTo>
                  <a:pt x="1185011" y="0"/>
                </a:lnTo>
                <a:lnTo>
                  <a:pt x="1916761" y="636840"/>
                </a:lnTo>
                <a:lnTo>
                  <a:pt x="1469743" y="1131314"/>
                </a:lnTo>
                <a:lnTo>
                  <a:pt x="1404492" y="869247"/>
                </a:lnTo>
                <a:lnTo>
                  <a:pt x="261005" y="857384"/>
                </a:lnTo>
                <a:lnTo>
                  <a:pt x="0" y="3569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52AAE0F-A4DA-49B5-AEE3-55FB6B840BDD}"/>
              </a:ext>
            </a:extLst>
          </p:cNvPr>
          <p:cNvSpPr/>
          <p:nvPr/>
        </p:nvSpPr>
        <p:spPr>
          <a:xfrm>
            <a:off x="1518321" y="3537652"/>
            <a:ext cx="411061" cy="411061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E2BFD6-0757-4587-8DA2-414E80E1EDD9}"/>
              </a:ext>
            </a:extLst>
          </p:cNvPr>
          <p:cNvSpPr txBox="1"/>
          <p:nvPr/>
        </p:nvSpPr>
        <p:spPr>
          <a:xfrm>
            <a:off x="2743129" y="3100680"/>
            <a:ext cx="1886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2E109D1-FB66-4FF0-B018-6FA4E3152594}"/>
              </a:ext>
            </a:extLst>
          </p:cNvPr>
          <p:cNvSpPr txBox="1"/>
          <p:nvPr/>
        </p:nvSpPr>
        <p:spPr>
          <a:xfrm>
            <a:off x="6282091" y="3735661"/>
            <a:ext cx="226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↑ボタンの</a:t>
            </a:r>
            <a:r>
              <a:rPr kumimoji="1"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を実行するよ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27BB564-023A-4D93-A201-012404D81590}"/>
              </a:ext>
            </a:extLst>
          </p:cNvPr>
          <p:cNvSpPr txBox="1"/>
          <p:nvPr/>
        </p:nvSpPr>
        <p:spPr>
          <a:xfrm>
            <a:off x="4193815" y="5244148"/>
            <a:ext cx="4472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リモートコントロールの仕組み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リモコンから飛ばされた赤外線送信機のメッセージを、</a:t>
            </a:r>
            <a:r>
              <a:rPr kumimoji="1"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本体の赤外線受信機で受け取り、</a:t>
            </a:r>
            <a:r>
              <a:rPr kumimoji="1" lang="ja-JP" altLang="en-US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決められたプログラム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78" name="Picture 6" descr="「赤外線 送信機」の画像検索結果">
            <a:extLst>
              <a:ext uri="{FF2B5EF4-FFF2-40B4-BE49-F238E27FC236}">
                <a16:creationId xmlns:a16="http://schemas.microsoft.com/office/drawing/2014/main" id="{2127167B-F9D2-4303-92E5-BD01DEF269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2" b="20841"/>
          <a:stretch/>
        </p:blipFill>
        <p:spPr bwMode="auto">
          <a:xfrm flipH="1">
            <a:off x="4935673" y="1766249"/>
            <a:ext cx="493853" cy="56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「赤外線 モジュール　送信」の画像検索結果">
            <a:extLst>
              <a:ext uri="{FF2B5EF4-FFF2-40B4-BE49-F238E27FC236}">
                <a16:creationId xmlns:a16="http://schemas.microsoft.com/office/drawing/2014/main" id="{9286B3EE-D6C0-4278-B248-F44E54B2B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33" y="2268556"/>
            <a:ext cx="727745" cy="72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325DE5F-4F1D-41E0-80B6-F58D56EA946B}"/>
              </a:ext>
            </a:extLst>
          </p:cNvPr>
          <p:cNvSpPr txBox="1"/>
          <p:nvPr/>
        </p:nvSpPr>
        <p:spPr>
          <a:xfrm>
            <a:off x="535750" y="2862502"/>
            <a:ext cx="1158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赤外線送信機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2FFB72C-58D5-487C-BDB9-C66FD8678D5D}"/>
              </a:ext>
            </a:extLst>
          </p:cNvPr>
          <p:cNvSpPr txBox="1"/>
          <p:nvPr/>
        </p:nvSpPr>
        <p:spPr>
          <a:xfrm>
            <a:off x="4920991" y="1474183"/>
            <a:ext cx="1158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赤外線受信機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E319BEF-30A2-4F8F-B1FB-74A9500EF0AB}"/>
              </a:ext>
            </a:extLst>
          </p:cNvPr>
          <p:cNvSpPr/>
          <p:nvPr/>
        </p:nvSpPr>
        <p:spPr>
          <a:xfrm>
            <a:off x="1622762" y="2357735"/>
            <a:ext cx="727744" cy="68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A0C32F47-CD1E-4430-B1F3-83DE3F2623EE}"/>
              </a:ext>
            </a:extLst>
          </p:cNvPr>
          <p:cNvSpPr/>
          <p:nvPr/>
        </p:nvSpPr>
        <p:spPr>
          <a:xfrm>
            <a:off x="4811421" y="1745810"/>
            <a:ext cx="727744" cy="68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D9E292B-F7AD-4B1F-8171-62C964CF8A4A}"/>
              </a:ext>
            </a:extLst>
          </p:cNvPr>
          <p:cNvCxnSpPr>
            <a:stCxn id="9" idx="4"/>
            <a:endCxn id="3074" idx="0"/>
          </p:cNvCxnSpPr>
          <p:nvPr/>
        </p:nvCxnSpPr>
        <p:spPr>
          <a:xfrm flipH="1">
            <a:off x="1723853" y="3039114"/>
            <a:ext cx="262781" cy="875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9B927D9D-A35C-41C9-B174-013CCB5D8D88}"/>
              </a:ext>
            </a:extLst>
          </p:cNvPr>
          <p:cNvCxnSpPr>
            <a:cxnSpLocks/>
          </p:cNvCxnSpPr>
          <p:nvPr/>
        </p:nvCxnSpPr>
        <p:spPr>
          <a:xfrm flipH="1" flipV="1">
            <a:off x="5500404" y="2243780"/>
            <a:ext cx="771383" cy="2477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016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E136A19-1CFD-4948-9801-01D0DFCD8675}"/>
              </a:ext>
            </a:extLst>
          </p:cNvPr>
          <p:cNvGrpSpPr/>
          <p:nvPr/>
        </p:nvGrpSpPr>
        <p:grpSpPr>
          <a:xfrm>
            <a:off x="3291003" y="3854278"/>
            <a:ext cx="2776175" cy="962014"/>
            <a:chOff x="3291003" y="3854278"/>
            <a:chExt cx="2776175" cy="962014"/>
          </a:xfrm>
        </p:grpSpPr>
        <p:sp>
          <p:nvSpPr>
            <p:cNvPr id="54" name="吹き出し: 角を丸めた四角形 53">
              <a:extLst>
                <a:ext uri="{FF2B5EF4-FFF2-40B4-BE49-F238E27FC236}">
                  <a16:creationId xmlns:a16="http://schemas.microsoft.com/office/drawing/2014/main" id="{F1641520-F9F3-4E66-8197-E1499CF513D3}"/>
                </a:ext>
              </a:extLst>
            </p:cNvPr>
            <p:cNvSpPr/>
            <p:nvPr/>
          </p:nvSpPr>
          <p:spPr>
            <a:xfrm>
              <a:off x="3291003" y="3854278"/>
              <a:ext cx="2776175" cy="962014"/>
            </a:xfrm>
            <a:prstGeom prst="wedgeRoundRectCallout">
              <a:avLst>
                <a:gd name="adj1" fmla="val -8"/>
                <a:gd name="adj2" fmla="val -10157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86F8394C-CAC0-4B8A-B0B0-6FEADF8218B0}"/>
                </a:ext>
              </a:extLst>
            </p:cNvPr>
            <p:cNvSpPr txBox="1"/>
            <p:nvPr/>
          </p:nvSpPr>
          <p:spPr>
            <a:xfrm>
              <a:off x="3433507" y="3944852"/>
              <a:ext cx="18869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↑ボタンを押したよ。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リモートコントロールのプログラミング？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912199" y="1451381"/>
            <a:ext cx="7319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では、リモコンのボタンを押したとき、</a:t>
            </a:r>
            <a:r>
              <a:rPr kumimoji="1" lang="ja-JP" altLang="en-US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ｍ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を思い通りに動かすには、どのような</a:t>
            </a:r>
            <a:r>
              <a:rPr kumimoji="1" lang="ja-JP" altLang="en-US" sz="20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を作ればよいのでしょうか？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0C002277-EF2C-4415-80F4-0F9CB7467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13500000">
            <a:off x="1856539" y="2335420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1408670" y="3898858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前に進む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2EFE3EFA-FAFB-4694-BE58-7B60849B92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8155067">
            <a:off x="5294022" y="2693366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稲妻 38">
            <a:extLst>
              <a:ext uri="{FF2B5EF4-FFF2-40B4-BE49-F238E27FC236}">
                <a16:creationId xmlns:a16="http://schemas.microsoft.com/office/drawing/2014/main" id="{1ABE0467-4153-48B8-A3E3-966625DE45C1}"/>
              </a:ext>
            </a:extLst>
          </p:cNvPr>
          <p:cNvSpPr/>
          <p:nvPr/>
        </p:nvSpPr>
        <p:spPr>
          <a:xfrm rot="10800000">
            <a:off x="5889255" y="3524426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D7BDE0A-A7CB-498A-924A-66E68EAB0007}"/>
              </a:ext>
            </a:extLst>
          </p:cNvPr>
          <p:cNvSpPr txBox="1"/>
          <p:nvPr/>
        </p:nvSpPr>
        <p:spPr>
          <a:xfrm>
            <a:off x="338883" y="2600218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122" name="Picture 2" descr="「歩く子ども いらすとや」の画像検索結果">
            <a:extLst>
              <a:ext uri="{FF2B5EF4-FFF2-40B4-BE49-F238E27FC236}">
                <a16:creationId xmlns:a16="http://schemas.microsoft.com/office/drawing/2014/main" id="{B493C085-EA01-4673-AE5F-E2BC5672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6184" y="3892856"/>
            <a:ext cx="1961606" cy="261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BABC158-F8EA-4AED-8DBE-C7BE33F04A40}"/>
              </a:ext>
            </a:extLst>
          </p:cNvPr>
          <p:cNvGrpSpPr/>
          <p:nvPr/>
        </p:nvGrpSpPr>
        <p:grpSpPr>
          <a:xfrm>
            <a:off x="3408405" y="4129843"/>
            <a:ext cx="2679241" cy="523220"/>
            <a:chOff x="3408405" y="4129843"/>
            <a:chExt cx="2679241" cy="523220"/>
          </a:xfrm>
        </p:grpSpPr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8296054D-477B-4D9B-827A-2DFA67FC7E77}"/>
                </a:ext>
              </a:extLst>
            </p:cNvPr>
            <p:cNvSpPr txBox="1"/>
            <p:nvPr/>
          </p:nvSpPr>
          <p:spPr>
            <a:xfrm>
              <a:off x="3408405" y="4129843"/>
              <a:ext cx="2679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（して）ね♪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D70F49CB-35BA-4768-BA6D-2A22FA0C869B}"/>
                </a:ext>
              </a:extLst>
            </p:cNvPr>
            <p:cNvSpPr/>
            <p:nvPr/>
          </p:nvSpPr>
          <p:spPr>
            <a:xfrm>
              <a:off x="3540988" y="4307566"/>
              <a:ext cx="1922552" cy="3009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DA054B3-EB69-44E0-AAE4-A93734C2EA38}"/>
              </a:ext>
            </a:extLst>
          </p:cNvPr>
          <p:cNvSpPr txBox="1"/>
          <p:nvPr/>
        </p:nvSpPr>
        <p:spPr>
          <a:xfrm>
            <a:off x="274023" y="3815123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了解！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8A6BB53-F2FD-46FD-89EB-34D68887ADE9}"/>
              </a:ext>
            </a:extLst>
          </p:cNvPr>
          <p:cNvGrpSpPr/>
          <p:nvPr/>
        </p:nvGrpSpPr>
        <p:grpSpPr>
          <a:xfrm>
            <a:off x="7856220" y="3279450"/>
            <a:ext cx="894991" cy="459839"/>
            <a:chOff x="7856220" y="3279450"/>
            <a:chExt cx="894991" cy="459839"/>
          </a:xfrm>
        </p:grpSpPr>
        <p:sp>
          <p:nvSpPr>
            <p:cNvPr id="8" name="吹き出し: 角を丸めた四角形 7">
              <a:extLst>
                <a:ext uri="{FF2B5EF4-FFF2-40B4-BE49-F238E27FC236}">
                  <a16:creationId xmlns:a16="http://schemas.microsoft.com/office/drawing/2014/main" id="{473BB82C-90AB-41A0-A6FE-504FF978A08A}"/>
                </a:ext>
              </a:extLst>
            </p:cNvPr>
            <p:cNvSpPr/>
            <p:nvPr/>
          </p:nvSpPr>
          <p:spPr>
            <a:xfrm>
              <a:off x="7856220" y="3279450"/>
              <a:ext cx="874235" cy="459839"/>
            </a:xfrm>
            <a:prstGeom prst="wedgeRoundRectCallout">
              <a:avLst>
                <a:gd name="adj1" fmla="val -48865"/>
                <a:gd name="adj2" fmla="val 7791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92471810-B942-499E-A9A2-C0521AA1A0B3}"/>
                </a:ext>
              </a:extLst>
            </p:cNvPr>
            <p:cNvSpPr txBox="1"/>
            <p:nvPr/>
          </p:nvSpPr>
          <p:spPr>
            <a:xfrm>
              <a:off x="7957643" y="3370537"/>
              <a:ext cx="7935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了解！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124" name="Picture 4" descr="立っている女の子のイラスト（ポーズ）">
            <a:extLst>
              <a:ext uri="{FF2B5EF4-FFF2-40B4-BE49-F238E27FC236}">
                <a16:creationId xmlns:a16="http://schemas.microsoft.com/office/drawing/2014/main" id="{62A8105C-A46F-4990-92AE-C4A2A09E8B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47496"/>
          <a:stretch/>
        </p:blipFill>
        <p:spPr bwMode="auto">
          <a:xfrm>
            <a:off x="3903051" y="2315119"/>
            <a:ext cx="1198426" cy="10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B0DEB7C-132C-4291-AD72-ED11966F51FB}"/>
              </a:ext>
            </a:extLst>
          </p:cNvPr>
          <p:cNvGrpSpPr/>
          <p:nvPr/>
        </p:nvGrpSpPr>
        <p:grpSpPr>
          <a:xfrm>
            <a:off x="3310878" y="5101822"/>
            <a:ext cx="3436620" cy="1428763"/>
            <a:chOff x="2697480" y="5082540"/>
            <a:chExt cx="3436620" cy="1428763"/>
          </a:xfrm>
        </p:grpSpPr>
        <p:sp>
          <p:nvSpPr>
            <p:cNvPr id="11" name="思考の吹き出し: 雲形 10">
              <a:extLst>
                <a:ext uri="{FF2B5EF4-FFF2-40B4-BE49-F238E27FC236}">
                  <a16:creationId xmlns:a16="http://schemas.microsoft.com/office/drawing/2014/main" id="{8D352BAC-AB7A-43E7-B522-ABA429E8820F}"/>
                </a:ext>
              </a:extLst>
            </p:cNvPr>
            <p:cNvSpPr/>
            <p:nvPr/>
          </p:nvSpPr>
          <p:spPr>
            <a:xfrm>
              <a:off x="2697480" y="5082540"/>
              <a:ext cx="3436620" cy="1428763"/>
            </a:xfrm>
            <a:prstGeom prst="cloudCallout">
              <a:avLst>
                <a:gd name="adj1" fmla="val 63424"/>
                <a:gd name="adj2" fmla="val -6229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A349FFF6-DC53-4015-AC0C-E1D859BEDC2C}"/>
                </a:ext>
              </a:extLst>
            </p:cNvPr>
            <p:cNvSpPr txBox="1"/>
            <p:nvPr/>
          </p:nvSpPr>
          <p:spPr>
            <a:xfrm>
              <a:off x="3122572" y="5237323"/>
              <a:ext cx="258643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ん？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どっちに？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どのぐらいの速さで？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どれぐらい？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200599A-D863-4CBE-91BC-F3D947BCF481}"/>
              </a:ext>
            </a:extLst>
          </p:cNvPr>
          <p:cNvGrpSpPr/>
          <p:nvPr/>
        </p:nvGrpSpPr>
        <p:grpSpPr>
          <a:xfrm>
            <a:off x="5889254" y="2300702"/>
            <a:ext cx="2279386" cy="1078626"/>
            <a:chOff x="5889254" y="2300702"/>
            <a:chExt cx="2279386" cy="1078626"/>
          </a:xfrm>
        </p:grpSpPr>
        <p:sp>
          <p:nvSpPr>
            <p:cNvPr id="58" name="思考の吹き出し: 雲形 57">
              <a:extLst>
                <a:ext uri="{FF2B5EF4-FFF2-40B4-BE49-F238E27FC236}">
                  <a16:creationId xmlns:a16="http://schemas.microsoft.com/office/drawing/2014/main" id="{75EB31A6-157F-4FA5-AAD1-984BEA0B1D9F}"/>
                </a:ext>
              </a:extLst>
            </p:cNvPr>
            <p:cNvSpPr/>
            <p:nvPr/>
          </p:nvSpPr>
          <p:spPr>
            <a:xfrm>
              <a:off x="5889254" y="2300702"/>
              <a:ext cx="2279386" cy="1078626"/>
            </a:xfrm>
            <a:prstGeom prst="cloudCallout">
              <a:avLst>
                <a:gd name="adj1" fmla="val 18138"/>
                <a:gd name="adj2" fmla="val 845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E9E34E6F-350D-47B4-9540-D8D959785AA7}"/>
                </a:ext>
              </a:extLst>
            </p:cNvPr>
            <p:cNvSpPr txBox="1"/>
            <p:nvPr/>
          </p:nvSpPr>
          <p:spPr>
            <a:xfrm>
              <a:off x="6262032" y="2563010"/>
              <a:ext cx="16956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何すればいいん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だっけ？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8747A35B-F4EC-438A-941D-3B1FC0B365B8}"/>
              </a:ext>
            </a:extLst>
          </p:cNvPr>
          <p:cNvSpPr txBox="1"/>
          <p:nvPr/>
        </p:nvSpPr>
        <p:spPr>
          <a:xfrm>
            <a:off x="265996" y="5010384"/>
            <a:ext cx="2832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にも、↑ボタンが押されたときに、何をどのようにすればよいのか、</a:t>
            </a:r>
            <a:r>
              <a:rPr kumimoji="1" lang="ja-JP" altLang="en-US" sz="16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１つずつ細かく約束ごと（命令）を決めておくこと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が必要です。</a:t>
            </a:r>
          </a:p>
        </p:txBody>
      </p:sp>
    </p:spTree>
    <p:extLst>
      <p:ext uri="{BB962C8B-B14F-4D97-AF65-F5344CB8AC3E}">
        <p14:creationId xmlns:p14="http://schemas.microsoft.com/office/powerpoint/2010/main" val="132080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プログラミングって？</a:t>
            </a:r>
          </a:p>
        </p:txBody>
      </p:sp>
      <p:sp>
        <p:nvSpPr>
          <p:cNvPr id="14" name="字幕 13">
            <a:extLst>
              <a:ext uri="{FF2B5EF4-FFF2-40B4-BE49-F238E27FC236}">
                <a16:creationId xmlns:a16="http://schemas.microsoft.com/office/drawing/2014/main" id="{D6FE3AFB-1ABF-4A0A-A4EF-BCBD96C0E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6747" y="894513"/>
            <a:ext cx="7050506" cy="1160790"/>
          </a:xfrm>
        </p:spPr>
        <p:txBody>
          <a:bodyPr/>
          <a:lstStyle/>
          <a:p>
            <a:pPr algn="l"/>
            <a:r>
              <a:rPr lang="ja-JP" altLang="en-US" dirty="0"/>
              <a:t>目的を達成するために一つ一つの動作を</a:t>
            </a:r>
            <a:endParaRPr lang="en-US" altLang="ja-JP" dirty="0"/>
          </a:p>
          <a:p>
            <a:pPr algn="l"/>
            <a:r>
              <a:rPr lang="ja-JP" altLang="en-US" dirty="0"/>
              <a:t>順番に説明（命令）すること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F9DB98B-58E0-4555-B96A-0D834133BBC4}"/>
              </a:ext>
            </a:extLst>
          </p:cNvPr>
          <p:cNvSpPr txBox="1"/>
          <p:nvPr/>
        </p:nvSpPr>
        <p:spPr>
          <a:xfrm>
            <a:off x="450804" y="2137937"/>
            <a:ext cx="357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プログラム開発の主な流れ</a:t>
            </a:r>
            <a:endParaRPr kumimoji="1" lang="en-US" altLang="ja-JP" sz="2000" b="1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DCE6F90-C701-41D5-A9AC-7CE59851D15A}"/>
              </a:ext>
            </a:extLst>
          </p:cNvPr>
          <p:cNvGrpSpPr/>
          <p:nvPr/>
        </p:nvGrpSpPr>
        <p:grpSpPr>
          <a:xfrm>
            <a:off x="553972" y="2621832"/>
            <a:ext cx="1931345" cy="763875"/>
            <a:chOff x="1046747" y="2793534"/>
            <a:chExt cx="1931345" cy="763875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788FF2A8-D49E-4DE7-B377-4D8CAD349502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3BA7BDC2-4F88-405C-BD70-7860BCF2AAE2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企画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F2FDBA2F-AD1E-4C2D-AFAC-CC2D979A9235}"/>
              </a:ext>
            </a:extLst>
          </p:cNvPr>
          <p:cNvGrpSpPr/>
          <p:nvPr/>
        </p:nvGrpSpPr>
        <p:grpSpPr>
          <a:xfrm>
            <a:off x="568574" y="3645705"/>
            <a:ext cx="1931345" cy="763875"/>
            <a:chOff x="1046747" y="2793534"/>
            <a:chExt cx="1931345" cy="763875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4B58693-BAE0-4D4C-BD32-FAB6EE3B5831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5650EF16-F2F9-489E-BDCB-52ED01F2560D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CF5BBA8B-4ED0-4D07-AA0F-AFDD13D821FA}"/>
              </a:ext>
            </a:extLst>
          </p:cNvPr>
          <p:cNvGrpSpPr/>
          <p:nvPr/>
        </p:nvGrpSpPr>
        <p:grpSpPr>
          <a:xfrm>
            <a:off x="568574" y="4669578"/>
            <a:ext cx="1931345" cy="763875"/>
            <a:chOff x="1046747" y="2793534"/>
            <a:chExt cx="1931345" cy="763875"/>
          </a:xfrm>
        </p:grpSpPr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687307F3-7C49-41D1-B90E-821CA307F339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1C2F18C0-1277-43CF-913E-E129D2579531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開発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9277DDF2-FD09-4308-B411-EC991BCEAB50}"/>
              </a:ext>
            </a:extLst>
          </p:cNvPr>
          <p:cNvGrpSpPr/>
          <p:nvPr/>
        </p:nvGrpSpPr>
        <p:grpSpPr>
          <a:xfrm>
            <a:off x="568574" y="5693451"/>
            <a:ext cx="1931345" cy="763875"/>
            <a:chOff x="1046747" y="2793534"/>
            <a:chExt cx="1931345" cy="763875"/>
          </a:xfrm>
        </p:grpSpPr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DA4CB43D-23B1-4040-B18E-9124C99AEB16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E6812BEF-59F1-4077-962A-DE0520DCD9DA}"/>
                </a:ext>
              </a:extLst>
            </p:cNvPr>
            <p:cNvSpPr txBox="1"/>
            <p:nvPr/>
          </p:nvSpPr>
          <p:spPr>
            <a:xfrm>
              <a:off x="1046748" y="2911078"/>
              <a:ext cx="19313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テスト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F49AC577-97BA-4000-8110-FC2A0FFE34B8}"/>
              </a:ext>
            </a:extLst>
          </p:cNvPr>
          <p:cNvSpPr txBox="1"/>
          <p:nvPr/>
        </p:nvSpPr>
        <p:spPr>
          <a:xfrm>
            <a:off x="2606774" y="2795087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プログラムの目的、どんな役割を果たすのか考える。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AB748CB1-D1AF-4ABA-B784-3976E7BC1879}"/>
              </a:ext>
            </a:extLst>
          </p:cNvPr>
          <p:cNvSpPr txBox="1"/>
          <p:nvPr/>
        </p:nvSpPr>
        <p:spPr>
          <a:xfrm>
            <a:off x="2606773" y="3841426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プログラムの働きや操作方法などを考える。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C766150-9C4B-4993-9134-85B6AB51A4B4}"/>
              </a:ext>
            </a:extLst>
          </p:cNvPr>
          <p:cNvSpPr txBox="1"/>
          <p:nvPr/>
        </p:nvSpPr>
        <p:spPr>
          <a:xfrm>
            <a:off x="2606772" y="488776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設計にもとづいてプログラミングする。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3149AF1-8E5A-4324-A19A-9937A82E21BF}"/>
              </a:ext>
            </a:extLst>
          </p:cNvPr>
          <p:cNvSpPr txBox="1"/>
          <p:nvPr/>
        </p:nvSpPr>
        <p:spPr>
          <a:xfrm>
            <a:off x="2606772" y="593410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プログラムが正しく動くかテスト・デバッグする。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矢印: 下 16">
            <a:extLst>
              <a:ext uri="{FF2B5EF4-FFF2-40B4-BE49-F238E27FC236}">
                <a16:creationId xmlns:a16="http://schemas.microsoft.com/office/drawing/2014/main" id="{6735353B-78AD-484A-8871-B7D032D82DF2}"/>
              </a:ext>
            </a:extLst>
          </p:cNvPr>
          <p:cNvSpPr/>
          <p:nvPr/>
        </p:nvSpPr>
        <p:spPr>
          <a:xfrm>
            <a:off x="1288945" y="3368929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矢印: 下 69">
            <a:extLst>
              <a:ext uri="{FF2B5EF4-FFF2-40B4-BE49-F238E27FC236}">
                <a16:creationId xmlns:a16="http://schemas.microsoft.com/office/drawing/2014/main" id="{0E501FBB-492A-47E1-9F3F-470141D6CDD7}"/>
              </a:ext>
            </a:extLst>
          </p:cNvPr>
          <p:cNvSpPr/>
          <p:nvPr/>
        </p:nvSpPr>
        <p:spPr>
          <a:xfrm>
            <a:off x="1279616" y="4381494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矢印: 下 70">
            <a:extLst>
              <a:ext uri="{FF2B5EF4-FFF2-40B4-BE49-F238E27FC236}">
                <a16:creationId xmlns:a16="http://schemas.microsoft.com/office/drawing/2014/main" id="{65C54301-019D-452D-BC75-DE129B0EE0DF}"/>
              </a:ext>
            </a:extLst>
          </p:cNvPr>
          <p:cNvSpPr/>
          <p:nvPr/>
        </p:nvSpPr>
        <p:spPr>
          <a:xfrm>
            <a:off x="1278676" y="5412370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339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5B941CF9-5F61-49DA-AD3E-C1A820AB8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3" t="53387" r="28438" b="30242"/>
          <a:stretch/>
        </p:blipFill>
        <p:spPr>
          <a:xfrm>
            <a:off x="4476419" y="5436633"/>
            <a:ext cx="4155853" cy="918864"/>
          </a:xfrm>
          <a:prstGeom prst="rect">
            <a:avLst/>
          </a:prstGeom>
          <a:ln>
            <a:noFill/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3FEA986-0C1A-40B1-B8B4-D06EC2112F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3" t="16759" r="34967" b="49113"/>
          <a:stretch/>
        </p:blipFill>
        <p:spPr>
          <a:xfrm>
            <a:off x="3856385" y="2163413"/>
            <a:ext cx="5075339" cy="2650971"/>
          </a:xfrm>
          <a:prstGeom prst="rect">
            <a:avLst/>
          </a:prstGeom>
          <a:ln>
            <a:noFill/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この例では、赤外線リモコンの↑ボタンが押されたときに、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50%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の速さで１秒間前進するプログラムです。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5151117" y="5375699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325460"/>
          </a:xfrm>
          <a:prstGeom prst="borderCallout2">
            <a:avLst>
              <a:gd name="adj1" fmla="val 124"/>
              <a:gd name="adj2" fmla="val 85670"/>
              <a:gd name="adj3" fmla="val -95267"/>
              <a:gd name="adj4" fmla="val 85310"/>
              <a:gd name="adj5" fmla="val -121087"/>
              <a:gd name="adj6" fmla="val 85115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CE760E2-0C35-4AF8-8106-FE77BA3F4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" t="16758" r="91630" b="28808"/>
          <a:stretch/>
        </p:blipFill>
        <p:spPr>
          <a:xfrm>
            <a:off x="2750917" y="2288066"/>
            <a:ext cx="851214" cy="422828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C6E5070B-049C-44C4-85F2-A90269FC5B4C}"/>
              </a:ext>
            </a:extLst>
          </p:cNvPr>
          <p:cNvCxnSpPr/>
          <p:nvPr/>
        </p:nvCxnSpPr>
        <p:spPr>
          <a:xfrm flipV="1">
            <a:off x="3473042" y="2667699"/>
            <a:ext cx="511729" cy="11996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3011599-1C5B-4B25-8B80-F10B613DCCE2}"/>
              </a:ext>
            </a:extLst>
          </p:cNvPr>
          <p:cNvCxnSpPr>
            <a:cxnSpLocks/>
          </p:cNvCxnSpPr>
          <p:nvPr/>
        </p:nvCxnSpPr>
        <p:spPr>
          <a:xfrm flipV="1">
            <a:off x="3295630" y="3267512"/>
            <a:ext cx="738167" cy="11040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58E171CF-399A-481D-B42F-6A4AA9C74A64}"/>
              </a:ext>
            </a:extLst>
          </p:cNvPr>
          <p:cNvCxnSpPr>
            <a:cxnSpLocks/>
          </p:cNvCxnSpPr>
          <p:nvPr/>
        </p:nvCxnSpPr>
        <p:spPr>
          <a:xfrm flipV="1">
            <a:off x="3295630" y="3567419"/>
            <a:ext cx="992421" cy="851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9A9DCB0D-5A6A-43CC-8196-F0EEFF68661A}"/>
              </a:ext>
            </a:extLst>
          </p:cNvPr>
          <p:cNvCxnSpPr>
            <a:cxnSpLocks/>
          </p:cNvCxnSpPr>
          <p:nvPr/>
        </p:nvCxnSpPr>
        <p:spPr>
          <a:xfrm flipV="1">
            <a:off x="3485893" y="3377597"/>
            <a:ext cx="1086107" cy="26579"/>
          </a:xfrm>
          <a:prstGeom prst="straightConnector1">
            <a:avLst/>
          </a:prstGeom>
          <a:ln w="12700">
            <a:solidFill>
              <a:srgbClr val="3399FF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63F949E-1325-4AB5-A8F3-1E5131473D88}"/>
              </a:ext>
            </a:extLst>
          </p:cNvPr>
          <p:cNvCxnSpPr>
            <a:cxnSpLocks/>
          </p:cNvCxnSpPr>
          <p:nvPr/>
        </p:nvCxnSpPr>
        <p:spPr>
          <a:xfrm>
            <a:off x="3295630" y="2905347"/>
            <a:ext cx="915643" cy="1003115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8D9A1FF-1CD6-4EE4-B01A-FAE8056ABDD8}"/>
              </a:ext>
            </a:extLst>
          </p:cNvPr>
          <p:cNvSpPr txBox="1"/>
          <p:nvPr/>
        </p:nvSpPr>
        <p:spPr>
          <a:xfrm>
            <a:off x="1160891" y="5176550"/>
            <a:ext cx="1693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各 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は、左側のメニューから取り出します。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いらなくなったら、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メニューにもどします（ごみ箱マーク）。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496089C-830F-44CB-AA9A-7B007DF6FC6D}"/>
              </a:ext>
            </a:extLst>
          </p:cNvPr>
          <p:cNvSpPr txBox="1"/>
          <p:nvPr/>
        </p:nvSpPr>
        <p:spPr>
          <a:xfrm>
            <a:off x="5821961" y="5956999"/>
            <a:ext cx="281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命令ブロックは、同じ形の空</a:t>
            </a:r>
            <a:r>
              <a:rPr kumimoji="1" lang="ja-JP" altLang="en-US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らんに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はめることができます。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16E8AC-408F-4D4A-B0D9-BA121622901B}"/>
              </a:ext>
            </a:extLst>
          </p:cNvPr>
          <p:cNvSpPr txBox="1"/>
          <p:nvPr/>
        </p:nvSpPr>
        <p:spPr>
          <a:xfrm>
            <a:off x="5752756" y="2563836"/>
            <a:ext cx="281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凸部分を凹部分に近づけると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命令ブロック同士がくっつきます。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8FF62A78-5DC1-491A-9B61-22D81B9C580B}"/>
              </a:ext>
            </a:extLst>
          </p:cNvPr>
          <p:cNvSpPr/>
          <p:nvPr/>
        </p:nvSpPr>
        <p:spPr>
          <a:xfrm>
            <a:off x="5234731" y="3660903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03222611-BF58-4FE1-A25B-B4E3202FACD1}"/>
              </a:ext>
            </a:extLst>
          </p:cNvPr>
          <p:cNvCxnSpPr>
            <a:cxnSpLocks/>
          </p:cNvCxnSpPr>
          <p:nvPr/>
        </p:nvCxnSpPr>
        <p:spPr>
          <a:xfrm flipV="1">
            <a:off x="5598914" y="4242387"/>
            <a:ext cx="0" cy="48900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D15E122-FC34-43AC-8324-DA5302D6F870}"/>
              </a:ext>
            </a:extLst>
          </p:cNvPr>
          <p:cNvSpPr txBox="1"/>
          <p:nvPr/>
        </p:nvSpPr>
        <p:spPr>
          <a:xfrm>
            <a:off x="4800149" y="4792040"/>
            <a:ext cx="3187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○をおすと、数字をかえることができます。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0C002277-EF2C-4415-80F4-0F9CB7467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13500000">
            <a:off x="1856539" y="2335420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296054D-477B-4D9B-827A-2DFA67FC7E77}"/>
              </a:ext>
            </a:extLst>
          </p:cNvPr>
          <p:cNvSpPr txBox="1"/>
          <p:nvPr/>
        </p:nvSpPr>
        <p:spPr>
          <a:xfrm>
            <a:off x="218466" y="2505726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552679" y="3867325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％の速さで１秒前進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7C5CCDCE-B626-4BDB-A1A6-D8F85C5F4841}"/>
              </a:ext>
            </a:extLst>
          </p:cNvPr>
          <p:cNvSpPr/>
          <p:nvPr/>
        </p:nvSpPr>
        <p:spPr>
          <a:xfrm>
            <a:off x="4028946" y="2801275"/>
            <a:ext cx="511729" cy="21158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F63FE3AA-0921-4769-B767-05D8A7756025}"/>
              </a:ext>
            </a:extLst>
          </p:cNvPr>
          <p:cNvCxnSpPr>
            <a:cxnSpLocks/>
            <a:stCxn id="36" idx="1"/>
          </p:cNvCxnSpPr>
          <p:nvPr/>
        </p:nvCxnSpPr>
        <p:spPr>
          <a:xfrm flipH="1">
            <a:off x="4572000" y="2794669"/>
            <a:ext cx="1180756" cy="110678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933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の「⽬」で道確認</a:t>
            </a:r>
            <a:r>
              <a:rPr lang="en-US" altLang="ja-JP" sz="2800" dirty="0"/>
              <a:t>〜</a:t>
            </a:r>
            <a:r>
              <a:rPr lang="ja-JP" altLang="en-US" sz="2800" dirty="0"/>
              <a:t>障害物を検知する仕組み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0318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超⾳波センサーは超⾳波を使って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対象物との距離をはかるパーツ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AD8B24-A760-46FF-8FE6-441FD76AC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72" t="34610" r="56147" b="15461"/>
          <a:stretch/>
        </p:blipFill>
        <p:spPr>
          <a:xfrm>
            <a:off x="536895" y="2637388"/>
            <a:ext cx="3473044" cy="256810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98D214A-6367-4ACD-A76C-1720367392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08" t="26997" r="9000" b="19997"/>
          <a:stretch/>
        </p:blipFill>
        <p:spPr>
          <a:xfrm>
            <a:off x="845917" y="2357178"/>
            <a:ext cx="4031873" cy="272642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93814" y="5244148"/>
            <a:ext cx="48539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右⽬から超⾳波を⾶</a:t>
            </a:r>
            <a:r>
              <a:rPr kumimoji="1" lang="ja-JP" altLang="en-US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ば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し、前⽅の障害物にあたって跳ね返って くる⾳波を、左⽬で受信しています。送信してから受信するまでの時間を計る事で、距離を測定します。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8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超音波センサーを使ったプログラミング例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この例では、対象物との距離が５ｃｍ以下になったときに、動きを止めます。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1B9EE5D-5B1A-4D11-8BA9-EBC85D52D6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t="20795" r="27982" b="34585"/>
          <a:stretch/>
        </p:blipFill>
        <p:spPr>
          <a:xfrm>
            <a:off x="4194027" y="2252795"/>
            <a:ext cx="4851011" cy="2799827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B6C25F5-12BF-49A2-9A6B-9EE0C51B43F9}"/>
              </a:ext>
            </a:extLst>
          </p:cNvPr>
          <p:cNvGrpSpPr/>
          <p:nvPr/>
        </p:nvGrpSpPr>
        <p:grpSpPr>
          <a:xfrm>
            <a:off x="132347" y="2420575"/>
            <a:ext cx="8730180" cy="3102025"/>
            <a:chOff x="132347" y="2761880"/>
            <a:chExt cx="8730180" cy="3102025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E4814B7-C876-484F-A83D-EE0CE497F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07" t="29161" r="52660" b="6412"/>
            <a:stretch/>
          </p:blipFill>
          <p:spPr>
            <a:xfrm>
              <a:off x="132347" y="2761880"/>
              <a:ext cx="3820425" cy="3102025"/>
            </a:xfrm>
            <a:prstGeom prst="rect">
              <a:avLst/>
            </a:prstGeom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CA63E930-C5B0-442B-9415-8D2F321B34F1}"/>
                </a:ext>
              </a:extLst>
            </p:cNvPr>
            <p:cNvSpPr/>
            <p:nvPr/>
          </p:nvSpPr>
          <p:spPr>
            <a:xfrm>
              <a:off x="2885812" y="2915293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B3B6D7E-95E2-4B23-97F1-C27A3BEBEAD3}"/>
                </a:ext>
              </a:extLst>
            </p:cNvPr>
            <p:cNvSpPr/>
            <p:nvPr/>
          </p:nvSpPr>
          <p:spPr>
            <a:xfrm>
              <a:off x="2961314" y="4504888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F66958-A098-4DB0-8E4E-4985F62A68C3}"/>
                </a:ext>
              </a:extLst>
            </p:cNvPr>
            <p:cNvSpPr/>
            <p:nvPr/>
          </p:nvSpPr>
          <p:spPr>
            <a:xfrm>
              <a:off x="2769837" y="4576880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9F8FC60-0BC3-4460-B41C-686863F1E151}"/>
                </a:ext>
              </a:extLst>
            </p:cNvPr>
            <p:cNvSpPr/>
            <p:nvPr/>
          </p:nvSpPr>
          <p:spPr>
            <a:xfrm>
              <a:off x="2720061" y="3029513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以上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D64BEBAD-7735-411A-856D-0AB33111F2C4}"/>
                </a:ext>
              </a:extLst>
            </p:cNvPr>
            <p:cNvSpPr/>
            <p:nvPr/>
          </p:nvSpPr>
          <p:spPr>
            <a:xfrm>
              <a:off x="7550769" y="3233771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</p:grp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93372" y="3582099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3137483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図 23">
            <a:extLst>
              <a:ext uri="{FF2B5EF4-FFF2-40B4-BE49-F238E27FC236}">
                <a16:creationId xmlns:a16="http://schemas.microsoft.com/office/drawing/2014/main" id="{4FC81848-06A3-46CA-B037-85E5A18319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7" t="61078" r="12661" b="22652"/>
          <a:stretch/>
        </p:blipFill>
        <p:spPr>
          <a:xfrm>
            <a:off x="4395140" y="5572374"/>
            <a:ext cx="4501362" cy="772546"/>
          </a:xfrm>
          <a:prstGeom prst="rect">
            <a:avLst/>
          </a:prstGeom>
        </p:spPr>
      </p:pic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6226" y="5436633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996231" y="5610406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325460"/>
          </a:xfrm>
          <a:prstGeom prst="borderCallout2">
            <a:avLst>
              <a:gd name="adj1" fmla="val -509"/>
              <a:gd name="adj2" fmla="val 49857"/>
              <a:gd name="adj3" fmla="val -77546"/>
              <a:gd name="adj4" fmla="val 49864"/>
              <a:gd name="adj5" fmla="val -86910"/>
              <a:gd name="adj6" fmla="val 49853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75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で道を確認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ラインを検知する仕組み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ライントレースセンサーは、赤外線を使って対象物が白か黒か判定するパーツ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86108" y="4690151"/>
            <a:ext cx="4853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ライントレースセンサーの仕組み： 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⾚外線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からだされた⾚外線が対象物に当たって反射してきたとき、 受光モジュールにどれだけの赤外線が戻ってきたかを計測しています。戻ってきた⾚外線の量をもとに対象物が⽩（っぽい）か⿊（っぽい）かを判定しています。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D55628F-8704-4124-B279-1D38BD82FC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8" t="29415" r="61974" b="33859"/>
          <a:stretch/>
        </p:blipFill>
        <p:spPr>
          <a:xfrm>
            <a:off x="823319" y="2705961"/>
            <a:ext cx="2568282" cy="177630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1564DDC-D4BE-4F8E-8930-C99C78B1EC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929" t="30237" r="8203" b="33037"/>
          <a:stretch/>
        </p:blipFill>
        <p:spPr>
          <a:xfrm>
            <a:off x="6613074" y="1699632"/>
            <a:ext cx="1988106" cy="137503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6EECDA5-4CDA-4892-A633-FFCBEEC41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8" t="66290" r="27534" b="9516"/>
          <a:stretch/>
        </p:blipFill>
        <p:spPr>
          <a:xfrm>
            <a:off x="4286775" y="3074667"/>
            <a:ext cx="4479408" cy="1407596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823319" y="4710667"/>
            <a:ext cx="2629181" cy="1467941"/>
          </a:xfrm>
          <a:prstGeom prst="wedgeRoundRectCallout">
            <a:avLst>
              <a:gd name="adj1" fmla="val -36005"/>
              <a:gd name="adj2" fmla="val -7633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Sensor1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Sensor2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の２つの赤外線センサーがついています。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6248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7632</TotalTime>
  <Words>1210</Words>
  <Application>Microsoft Office PowerPoint</Application>
  <PresentationFormat>画面に合わせる (4:3)</PresentationFormat>
  <Paragraphs>147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2" baseType="lpstr"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mBotでプログラミング</vt:lpstr>
      <vt:lpstr>mBotでプログラミング</vt:lpstr>
      <vt:lpstr>リモートコントロール</vt:lpstr>
      <vt:lpstr>リモートコントロール</vt:lpstr>
      <vt:lpstr>プログラミングって？</vt:lpstr>
      <vt:lpstr>リモートコントロール</vt:lpstr>
      <vt:lpstr>超音波センサー</vt:lpstr>
      <vt:lpstr>超音波センサー</vt:lpstr>
      <vt:lpstr>ライントレースセンサー</vt:lpstr>
      <vt:lpstr>ライントレースセンサー</vt:lpstr>
      <vt:lpstr>光センサー</vt:lpstr>
      <vt:lpstr>ソフトウェアコントローラー</vt:lpstr>
      <vt:lpstr>ソフトウェアコントローラーのプログラミング例</vt:lpstr>
      <vt:lpstr>ソフトウェアコントローラーのプログラミング例</vt:lpstr>
      <vt:lpstr>ソフトウェアコントローラー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超音波センサー</dc:title>
  <dc:creator>takeru02d</dc:creator>
  <cp:lastModifiedBy>takeru02d</cp:lastModifiedBy>
  <cp:revision>66</cp:revision>
  <dcterms:created xsi:type="dcterms:W3CDTF">2020-01-25T11:32:15Z</dcterms:created>
  <dcterms:modified xsi:type="dcterms:W3CDTF">2020-02-11T11:23:36Z</dcterms:modified>
</cp:coreProperties>
</file>